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8"/>
  </p:notesMasterIdLst>
  <p:handoutMasterIdLst>
    <p:handoutMasterId r:id="rId19"/>
  </p:handoutMasterIdLst>
  <p:sldIdLst>
    <p:sldId id="256" r:id="rId5"/>
    <p:sldId id="294" r:id="rId6"/>
    <p:sldId id="311" r:id="rId7"/>
    <p:sldId id="303" r:id="rId8"/>
    <p:sldId id="304" r:id="rId9"/>
    <p:sldId id="313" r:id="rId10"/>
    <p:sldId id="301" r:id="rId11"/>
    <p:sldId id="314" r:id="rId12"/>
    <p:sldId id="306" r:id="rId13"/>
    <p:sldId id="315" r:id="rId14"/>
    <p:sldId id="316" r:id="rId15"/>
    <p:sldId id="317" r:id="rId16"/>
    <p:sldId id="309" r:id="rId17"/>
  </p:sldIdLst>
  <p:sldSz cx="12192000" cy="6858000"/>
  <p:notesSz cx="7023100" cy="9309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68A3995-C956-D9B4-02B0-89FDCE381CE4}" v="8" dt="2023-11-15T22:46:58.688"/>
    <p1510:client id="{A3D1302D-57DB-4E9A-9C92-896ECCE382BC}" v="47" dt="2023-11-15T22:52:21.274"/>
    <p1510:client id="{C30A58B2-636E-96DA-EE20-C1CCF768F53B}" v="39" dt="2023-11-15T23:01:59.494"/>
    <p1510:client id="{DC18B764-985B-4BA9-AEB5-A34C49D123C5}" v="4" dt="2023-11-15T23:19:23.848"/>
    <p1510:client id="{F7B01C30-933B-456D-BF68-14C5299137D8}" v="68" vWet="72" dt="2023-11-15T22:46:49.69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5" d="100"/>
          <a:sy n="75" d="100"/>
        </p:scale>
        <p:origin x="300" y="36"/>
      </p:cViewPr>
      <p:guideLst>
        <p:guide orient="horz" pos="2736"/>
        <p:guide orient="horz" pos="2376"/>
        <p:guide orient="horz" pos="2976"/>
        <p:guide pos="3840"/>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notesMaster" Target="notesMasters/notesMaster1.xml"/><Relationship Id="rId26" Type="http://schemas.microsoft.com/office/2018/10/relationships/authors" Target="authors.xml"/><Relationship Id="rId3" Type="http://schemas.openxmlformats.org/officeDocument/2006/relationships/customXml" Target="../customXml/item3.xml"/><Relationship Id="rId21"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3043343" cy="467072"/>
          </a:xfrm>
          <a:prstGeom prst="rect">
            <a:avLst/>
          </a:prstGeom>
        </p:spPr>
        <p:txBody>
          <a:bodyPr vert="horz" lIns="93324" tIns="46662" rIns="93324" bIns="46662" rtlCol="0"/>
          <a:lstStyle>
            <a:lvl1pPr algn="l">
              <a:defRPr sz="1200"/>
            </a:lvl1pPr>
          </a:lstStyle>
          <a:p>
            <a:endParaRPr lang="en-US"/>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978132" y="0"/>
            <a:ext cx="3043343" cy="467072"/>
          </a:xfrm>
          <a:prstGeom prst="rect">
            <a:avLst/>
          </a:prstGeom>
        </p:spPr>
        <p:txBody>
          <a:bodyPr vert="horz" lIns="93324" tIns="46662" rIns="93324" bIns="46662" rtlCol="0"/>
          <a:lstStyle>
            <a:lvl1pPr algn="r">
              <a:defRPr sz="1200"/>
            </a:lvl1pPr>
          </a:lstStyle>
          <a:p>
            <a:fld id="{75205D04-F2FE-4800-9F83-C1B55869FD57}" type="datetimeFigureOut">
              <a:rPr lang="en-US" smtClean="0"/>
              <a:t>11/15/2023</a:t>
            </a:fld>
            <a:endParaRPr lang="en-US"/>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842030"/>
            <a:ext cx="3043343" cy="467071"/>
          </a:xfrm>
          <a:prstGeom prst="rect">
            <a:avLst/>
          </a:prstGeom>
        </p:spPr>
        <p:txBody>
          <a:bodyPr vert="horz" lIns="93324" tIns="46662" rIns="93324" bIns="46662"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978132" y="8842030"/>
            <a:ext cx="3043343" cy="467071"/>
          </a:xfrm>
          <a:prstGeom prst="rect">
            <a:avLst/>
          </a:prstGeom>
        </p:spPr>
        <p:txBody>
          <a:bodyPr vert="horz" lIns="93324" tIns="46662" rIns="93324" bIns="46662" rtlCol="0" anchor="b"/>
          <a:lstStyle>
            <a:lvl1pPr algn="r">
              <a:defRPr sz="1200"/>
            </a:lvl1pPr>
          </a:lstStyle>
          <a:p>
            <a:fld id="{4F8E25BC-CF5C-46DD-9507-39926BD44EF0}" type="slidenum">
              <a:rPr lang="en-US" smtClean="0"/>
              <a:t>‹#›</a:t>
            </a:fld>
            <a:endParaRPr lang="en-US"/>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43343" cy="467072"/>
          </a:xfrm>
          <a:prstGeom prst="rect">
            <a:avLst/>
          </a:prstGeom>
        </p:spPr>
        <p:txBody>
          <a:bodyPr vert="horz" lIns="93324" tIns="46662" rIns="93324" bIns="46662" rtlCol="0"/>
          <a:lstStyle>
            <a:lvl1pPr algn="l">
              <a:defRPr sz="1200"/>
            </a:lvl1pPr>
          </a:lstStyle>
          <a:p>
            <a:endParaRPr lang="en-US"/>
          </a:p>
        </p:txBody>
      </p:sp>
      <p:sp>
        <p:nvSpPr>
          <p:cNvPr id="3" name="Date Placeholder 2"/>
          <p:cNvSpPr>
            <a:spLocks noGrp="1"/>
          </p:cNvSpPr>
          <p:nvPr>
            <p:ph type="dt" idx="1"/>
          </p:nvPr>
        </p:nvSpPr>
        <p:spPr>
          <a:xfrm>
            <a:off x="3978132" y="0"/>
            <a:ext cx="3043343" cy="467072"/>
          </a:xfrm>
          <a:prstGeom prst="rect">
            <a:avLst/>
          </a:prstGeom>
        </p:spPr>
        <p:txBody>
          <a:bodyPr vert="horz" lIns="93324" tIns="46662" rIns="93324" bIns="46662" rtlCol="0"/>
          <a:lstStyle>
            <a:lvl1pPr algn="r">
              <a:defRPr sz="1200"/>
            </a:lvl1pPr>
          </a:lstStyle>
          <a:p>
            <a:fld id="{A542E5EE-F6BA-47CB-80D3-F51D9054775F}" type="datetimeFigureOut">
              <a:rPr lang="en-US" smtClean="0"/>
              <a:t>11/15/2023</a:t>
            </a:fld>
            <a:endParaRPr lang="en-US"/>
          </a:p>
        </p:txBody>
      </p:sp>
      <p:sp>
        <p:nvSpPr>
          <p:cNvPr id="4" name="Slide Image Placeholder 3"/>
          <p:cNvSpPr>
            <a:spLocks noGrp="1" noRot="1" noChangeAspect="1"/>
          </p:cNvSpPr>
          <p:nvPr>
            <p:ph type="sldImg" idx="2"/>
          </p:nvPr>
        </p:nvSpPr>
        <p:spPr>
          <a:xfrm>
            <a:off x="719138" y="1163638"/>
            <a:ext cx="5584825" cy="3141662"/>
          </a:xfrm>
          <a:prstGeom prst="rect">
            <a:avLst/>
          </a:prstGeom>
          <a:noFill/>
          <a:ln w="12700">
            <a:solidFill>
              <a:prstClr val="black"/>
            </a:solidFill>
          </a:ln>
        </p:spPr>
        <p:txBody>
          <a:bodyPr vert="horz" lIns="93324" tIns="46662" rIns="93324" bIns="46662" rtlCol="0" anchor="ctr"/>
          <a:lstStyle/>
          <a:p>
            <a:endParaRPr lang="en-US"/>
          </a:p>
        </p:txBody>
      </p:sp>
      <p:sp>
        <p:nvSpPr>
          <p:cNvPr id="5" name="Notes Placeholder 4"/>
          <p:cNvSpPr>
            <a:spLocks noGrp="1"/>
          </p:cNvSpPr>
          <p:nvPr>
            <p:ph type="body" sz="quarter" idx="3"/>
          </p:nvPr>
        </p:nvSpPr>
        <p:spPr>
          <a:xfrm>
            <a:off x="702310" y="4480004"/>
            <a:ext cx="5618480" cy="3665458"/>
          </a:xfrm>
          <a:prstGeom prst="rect">
            <a:avLst/>
          </a:prstGeom>
        </p:spPr>
        <p:txBody>
          <a:bodyPr vert="horz" lIns="93324" tIns="46662" rIns="93324" bIns="46662"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42030"/>
            <a:ext cx="3043343" cy="467071"/>
          </a:xfrm>
          <a:prstGeom prst="rect">
            <a:avLst/>
          </a:prstGeom>
        </p:spPr>
        <p:txBody>
          <a:bodyPr vert="horz" lIns="93324" tIns="46662" rIns="93324" bIns="46662" rtlCol="0" anchor="b"/>
          <a:lstStyle>
            <a:lvl1pPr algn="l">
              <a:defRPr sz="1200"/>
            </a:lvl1pPr>
          </a:lstStyle>
          <a:p>
            <a:endParaRPr lang="en-US"/>
          </a:p>
        </p:txBody>
      </p:sp>
      <p:sp>
        <p:nvSpPr>
          <p:cNvPr id="7" name="Slide Number Placeholder 6"/>
          <p:cNvSpPr>
            <a:spLocks noGrp="1"/>
          </p:cNvSpPr>
          <p:nvPr>
            <p:ph type="sldNum" sz="quarter" idx="5"/>
          </p:nvPr>
        </p:nvSpPr>
        <p:spPr>
          <a:xfrm>
            <a:off x="3978132" y="8842030"/>
            <a:ext cx="3043343" cy="467071"/>
          </a:xfrm>
          <a:prstGeom prst="rect">
            <a:avLst/>
          </a:prstGeom>
        </p:spPr>
        <p:txBody>
          <a:bodyPr vert="horz" lIns="93324" tIns="46662" rIns="93324" bIns="46662" rtlCol="0" anchor="b"/>
          <a:lstStyle>
            <a:lvl1pPr algn="r">
              <a:defRPr sz="1200"/>
            </a:lvl1pPr>
          </a:lstStyle>
          <a:p>
            <a:fld id="{DC1945DD-FB71-4009-A20E-2BAF030D7630}" type="slidenum">
              <a:rPr lang="en-US" smtClean="0"/>
              <a:t>‹#›</a:t>
            </a:fld>
            <a:endParaRPr lang="en-US"/>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1</a:t>
            </a:fld>
            <a:endParaRPr lang="en-US"/>
          </a:p>
        </p:txBody>
      </p:sp>
    </p:spTree>
    <p:extLst>
      <p:ext uri="{BB962C8B-B14F-4D97-AF65-F5344CB8AC3E}">
        <p14:creationId xmlns:p14="http://schemas.microsoft.com/office/powerpoint/2010/main" val="16649697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10</a:t>
            </a:fld>
            <a:endParaRPr lang="en-US"/>
          </a:p>
        </p:txBody>
      </p:sp>
    </p:spTree>
    <p:extLst>
      <p:ext uri="{BB962C8B-B14F-4D97-AF65-F5344CB8AC3E}">
        <p14:creationId xmlns:p14="http://schemas.microsoft.com/office/powerpoint/2010/main" val="15681397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11</a:t>
            </a:fld>
            <a:endParaRPr lang="en-US"/>
          </a:p>
        </p:txBody>
      </p:sp>
    </p:spTree>
    <p:extLst>
      <p:ext uri="{BB962C8B-B14F-4D97-AF65-F5344CB8AC3E}">
        <p14:creationId xmlns:p14="http://schemas.microsoft.com/office/powerpoint/2010/main" val="9173426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12</a:t>
            </a:fld>
            <a:endParaRPr lang="en-US"/>
          </a:p>
        </p:txBody>
      </p:sp>
    </p:spTree>
    <p:extLst>
      <p:ext uri="{BB962C8B-B14F-4D97-AF65-F5344CB8AC3E}">
        <p14:creationId xmlns:p14="http://schemas.microsoft.com/office/powerpoint/2010/main" val="21425416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13</a:t>
            </a:fld>
            <a:endParaRPr lang="en-US"/>
          </a:p>
        </p:txBody>
      </p:sp>
    </p:spTree>
    <p:extLst>
      <p:ext uri="{BB962C8B-B14F-4D97-AF65-F5344CB8AC3E}">
        <p14:creationId xmlns:p14="http://schemas.microsoft.com/office/powerpoint/2010/main" val="35895528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2</a:t>
            </a:fld>
            <a:endParaRPr lang="en-US"/>
          </a:p>
        </p:txBody>
      </p:sp>
    </p:spTree>
    <p:extLst>
      <p:ext uri="{BB962C8B-B14F-4D97-AF65-F5344CB8AC3E}">
        <p14:creationId xmlns:p14="http://schemas.microsoft.com/office/powerpoint/2010/main" val="3027304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3</a:t>
            </a:fld>
            <a:endParaRPr lang="en-US"/>
          </a:p>
        </p:txBody>
      </p:sp>
    </p:spTree>
    <p:extLst>
      <p:ext uri="{BB962C8B-B14F-4D97-AF65-F5344CB8AC3E}">
        <p14:creationId xmlns:p14="http://schemas.microsoft.com/office/powerpoint/2010/main" val="32279874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4</a:t>
            </a:fld>
            <a:endParaRPr lang="en-US"/>
          </a:p>
        </p:txBody>
      </p:sp>
    </p:spTree>
    <p:extLst>
      <p:ext uri="{BB962C8B-B14F-4D97-AF65-F5344CB8AC3E}">
        <p14:creationId xmlns:p14="http://schemas.microsoft.com/office/powerpoint/2010/main" val="22441854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5</a:t>
            </a:fld>
            <a:endParaRPr lang="en-US"/>
          </a:p>
        </p:txBody>
      </p:sp>
    </p:spTree>
    <p:extLst>
      <p:ext uri="{BB962C8B-B14F-4D97-AF65-F5344CB8AC3E}">
        <p14:creationId xmlns:p14="http://schemas.microsoft.com/office/powerpoint/2010/main" val="7720649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6</a:t>
            </a:fld>
            <a:endParaRPr lang="en-US"/>
          </a:p>
        </p:txBody>
      </p:sp>
    </p:spTree>
    <p:extLst>
      <p:ext uri="{BB962C8B-B14F-4D97-AF65-F5344CB8AC3E}">
        <p14:creationId xmlns:p14="http://schemas.microsoft.com/office/powerpoint/2010/main" val="41450116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7</a:t>
            </a:fld>
            <a:endParaRPr lang="en-US"/>
          </a:p>
        </p:txBody>
      </p:sp>
    </p:spTree>
    <p:extLst>
      <p:ext uri="{BB962C8B-B14F-4D97-AF65-F5344CB8AC3E}">
        <p14:creationId xmlns:p14="http://schemas.microsoft.com/office/powerpoint/2010/main" val="30707552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8</a:t>
            </a:fld>
            <a:endParaRPr lang="en-US"/>
          </a:p>
        </p:txBody>
      </p:sp>
    </p:spTree>
    <p:extLst>
      <p:ext uri="{BB962C8B-B14F-4D97-AF65-F5344CB8AC3E}">
        <p14:creationId xmlns:p14="http://schemas.microsoft.com/office/powerpoint/2010/main" val="26671622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1945DD-FB71-4009-A20E-2BAF030D7630}" type="slidenum">
              <a:rPr lang="en-US" smtClean="0"/>
              <a:t>9</a:t>
            </a:fld>
            <a:endParaRPr lang="en-US"/>
          </a:p>
        </p:txBody>
      </p:sp>
    </p:spTree>
    <p:extLst>
      <p:ext uri="{BB962C8B-B14F-4D97-AF65-F5344CB8AC3E}">
        <p14:creationId xmlns:p14="http://schemas.microsoft.com/office/powerpoint/2010/main" val="30502548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7837999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95669925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1645874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6226984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81" r:id="rId17"/>
    <p:sldLayoutId id="2147483654" r:id="rId18"/>
    <p:sldLayoutId id="2147483650" r:id="rId19"/>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2957867"/>
            <a:ext cx="4236720" cy="1356360"/>
          </a:xfrm>
        </p:spPr>
        <p:txBody>
          <a:bodyPr/>
          <a:lstStyle/>
          <a:p>
            <a:r>
              <a:rPr lang="en-US" sz="3900" b="1"/>
              <a:t>2024-2025 </a:t>
            </a:r>
            <a:br>
              <a:rPr lang="en-US" sz="3900" b="1"/>
            </a:br>
            <a:r>
              <a:rPr lang="en-US" sz="3900" b="1"/>
              <a:t>Strategic Plan</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411972" y="4512346"/>
            <a:ext cx="5560828" cy="1101053"/>
          </a:xfrm>
        </p:spPr>
        <p:txBody>
          <a:bodyPr vert="horz" lIns="91440" tIns="45720" rIns="91440" bIns="45720" rtlCol="0" anchor="t">
            <a:normAutofit lnSpcReduction="10000"/>
          </a:bodyPr>
          <a:lstStyle/>
          <a:p>
            <a:r>
              <a:rPr lang="en-US"/>
              <a:t>Hawaii Correctional System </a:t>
            </a:r>
          </a:p>
          <a:p>
            <a:r>
              <a:rPr lang="en-US"/>
              <a:t>Oversight Commission</a:t>
            </a:r>
          </a:p>
          <a:p>
            <a:r>
              <a:rPr lang="en-US">
                <a:cs typeface="Segoe UI"/>
              </a:rPr>
              <a:t>November 16, 2024</a:t>
            </a:r>
            <a:endParaRPr lang="en-US"/>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934788" y="2426834"/>
            <a:ext cx="10514011" cy="823913"/>
          </a:xfrm>
        </p:spPr>
        <p:txBody>
          <a:bodyPr/>
          <a:lstStyle/>
          <a:p>
            <a:r>
              <a:rPr lang="en-US" b="1">
                <a:solidFill>
                  <a:schemeClr val="accent4"/>
                </a:solidFill>
              </a:rPr>
              <a:t>Population Limits</a:t>
            </a:r>
          </a:p>
        </p:txBody>
      </p:sp>
      <p:sp>
        <p:nvSpPr>
          <p:cNvPr id="3" name="Content Placeholder 2">
            <a:extLst>
              <a:ext uri="{FF2B5EF4-FFF2-40B4-BE49-F238E27FC236}">
                <a16:creationId xmlns:a16="http://schemas.microsoft.com/office/drawing/2014/main" id="{19F65897-C689-463E-BD34-6CA126B8ED1A}"/>
              </a:ext>
            </a:extLst>
          </p:cNvPr>
          <p:cNvSpPr>
            <a:spLocks noGrp="1"/>
          </p:cNvSpPr>
          <p:nvPr>
            <p:ph sz="quarter" idx="18"/>
          </p:nvPr>
        </p:nvSpPr>
        <p:spPr>
          <a:xfrm>
            <a:off x="95793" y="3292825"/>
            <a:ext cx="11652069" cy="704410"/>
          </a:xfrm>
        </p:spPr>
        <p:txBody>
          <a:bodyPr anchor="t"/>
          <a:lstStyle/>
          <a:p>
            <a:r>
              <a:rPr lang="en-US" sz="1600" b="0" i="1" u="none" strike="noStrike" baseline="0">
                <a:solidFill>
                  <a:schemeClr val="accent4"/>
                </a:solidFill>
                <a:latin typeface="Sylfaen" panose="010A0502050306030303" pitchFamily="18" charset="0"/>
              </a:rPr>
              <a:t>Establish maximum inmate population limits for each correctional facility and formulate policies and procedures to prevent the inmate population from exceeding the capacity of each correctional facility.</a:t>
            </a: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10</a:t>
            </a:fld>
            <a:endParaRPr lang="en-US"/>
          </a:p>
        </p:txBody>
      </p:sp>
      <p:sp>
        <p:nvSpPr>
          <p:cNvPr id="10" name="Content Placeholder 2">
            <a:extLst>
              <a:ext uri="{FF2B5EF4-FFF2-40B4-BE49-F238E27FC236}">
                <a16:creationId xmlns:a16="http://schemas.microsoft.com/office/drawing/2014/main" id="{00CB062F-B67F-9BC5-E2DA-11FA41CE3E96}"/>
              </a:ext>
            </a:extLst>
          </p:cNvPr>
          <p:cNvSpPr txBox="1">
            <a:spLocks/>
          </p:cNvSpPr>
          <p:nvPr/>
        </p:nvSpPr>
        <p:spPr>
          <a:xfrm>
            <a:off x="332938" y="3990768"/>
            <a:ext cx="3700754"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accent4"/>
                </a:solidFill>
              </a:rPr>
              <a:t>Objective 1: </a:t>
            </a:r>
            <a:endParaRPr lang="en-US" i="1">
              <a:solidFill>
                <a:schemeClr val="accent4"/>
              </a:solidFill>
            </a:endParaRPr>
          </a:p>
          <a:p>
            <a:pPr algn="l"/>
            <a:r>
              <a:rPr lang="en-US" sz="1600">
                <a:solidFill>
                  <a:schemeClr val="accent4"/>
                </a:solidFill>
              </a:rPr>
              <a:t>Collaborate with criminal justice and community partners to further diversion efforts and decrease the Hawaii jail populations.</a:t>
            </a:r>
            <a:endParaRPr lang="en-US">
              <a:solidFill>
                <a:schemeClr val="accent4"/>
              </a:solidFill>
            </a:endParaRPr>
          </a:p>
        </p:txBody>
      </p:sp>
      <p:sp>
        <p:nvSpPr>
          <p:cNvPr id="17" name="Content Placeholder 2">
            <a:extLst>
              <a:ext uri="{FF2B5EF4-FFF2-40B4-BE49-F238E27FC236}">
                <a16:creationId xmlns:a16="http://schemas.microsoft.com/office/drawing/2014/main" id="{E34AC78B-BEC6-9A68-2ACC-73D7007196EA}"/>
              </a:ext>
            </a:extLst>
          </p:cNvPr>
          <p:cNvSpPr txBox="1">
            <a:spLocks/>
          </p:cNvSpPr>
          <p:nvPr/>
        </p:nvSpPr>
        <p:spPr>
          <a:xfrm>
            <a:off x="4648573" y="3990768"/>
            <a:ext cx="3229756"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accent4"/>
                </a:solidFill>
              </a:rPr>
              <a:t>Objective 2: </a:t>
            </a:r>
            <a:endParaRPr lang="en-US" i="1">
              <a:solidFill>
                <a:schemeClr val="accent4"/>
              </a:solidFill>
            </a:endParaRPr>
          </a:p>
          <a:p>
            <a:pPr algn="l"/>
            <a:r>
              <a:rPr lang="en-US" sz="1600">
                <a:solidFill>
                  <a:schemeClr val="accent4"/>
                </a:solidFill>
              </a:rPr>
              <a:t>Recommend strategies based on data to divert and deflect more people from any criminal justice involvement.</a:t>
            </a:r>
            <a:endParaRPr lang="en-US">
              <a:solidFill>
                <a:schemeClr val="accent4"/>
              </a:solidFill>
            </a:endParaRPr>
          </a:p>
        </p:txBody>
      </p:sp>
      <p:sp>
        <p:nvSpPr>
          <p:cNvPr id="18" name="Content Placeholder 2">
            <a:extLst>
              <a:ext uri="{FF2B5EF4-FFF2-40B4-BE49-F238E27FC236}">
                <a16:creationId xmlns:a16="http://schemas.microsoft.com/office/drawing/2014/main" id="{8578A352-6346-E4A0-7DEB-858A529931EF}"/>
              </a:ext>
            </a:extLst>
          </p:cNvPr>
          <p:cNvSpPr txBox="1">
            <a:spLocks/>
          </p:cNvSpPr>
          <p:nvPr/>
        </p:nvSpPr>
        <p:spPr>
          <a:xfrm>
            <a:off x="8144645" y="3990768"/>
            <a:ext cx="3719214"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accent4"/>
                </a:solidFill>
              </a:rPr>
              <a:t>Objective 3: </a:t>
            </a:r>
            <a:endParaRPr lang="en-US" i="1">
              <a:solidFill>
                <a:schemeClr val="accent4"/>
              </a:solidFill>
            </a:endParaRPr>
          </a:p>
          <a:p>
            <a:pPr algn="l"/>
            <a:r>
              <a:rPr lang="en-US" sz="1600">
                <a:solidFill>
                  <a:schemeClr val="accent4"/>
                </a:solidFill>
              </a:rPr>
              <a:t>Report on the status, success, and implementation of any diversion-specific legislative efforts.</a:t>
            </a:r>
            <a:endParaRPr lang="en-US">
              <a:solidFill>
                <a:schemeClr val="accent4"/>
              </a:solidFill>
            </a:endParaRPr>
          </a:p>
        </p:txBody>
      </p:sp>
    </p:spTree>
    <p:extLst>
      <p:ext uri="{BB962C8B-B14F-4D97-AF65-F5344CB8AC3E}">
        <p14:creationId xmlns:p14="http://schemas.microsoft.com/office/powerpoint/2010/main" val="4843706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838994" y="40685"/>
            <a:ext cx="10514011" cy="823913"/>
          </a:xfrm>
        </p:spPr>
        <p:txBody>
          <a:bodyPr/>
          <a:lstStyle/>
          <a:p>
            <a:r>
              <a:rPr lang="en-US" b="1">
                <a:solidFill>
                  <a:schemeClr val="bg1"/>
                </a:solidFill>
              </a:rPr>
              <a:t>Reentry</a:t>
            </a: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a:xfrm>
            <a:off x="4204061" y="6426764"/>
            <a:ext cx="4114800" cy="365125"/>
          </a:xfrm>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11</a:t>
            </a:fld>
            <a:endParaRPr lang="en-US"/>
          </a:p>
        </p:txBody>
      </p:sp>
      <p:sp>
        <p:nvSpPr>
          <p:cNvPr id="18" name="Content Placeholder 2">
            <a:extLst>
              <a:ext uri="{FF2B5EF4-FFF2-40B4-BE49-F238E27FC236}">
                <a16:creationId xmlns:a16="http://schemas.microsoft.com/office/drawing/2014/main" id="{D14BCFBA-8F27-8DBB-208A-3F552A57BD1C}"/>
              </a:ext>
            </a:extLst>
          </p:cNvPr>
          <p:cNvSpPr txBox="1">
            <a:spLocks/>
          </p:cNvSpPr>
          <p:nvPr/>
        </p:nvSpPr>
        <p:spPr>
          <a:xfrm>
            <a:off x="435427" y="828554"/>
            <a:ext cx="11652069" cy="704410"/>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i="1">
                <a:solidFill>
                  <a:schemeClr val="bg1"/>
                </a:solidFill>
                <a:latin typeface="Sylfaen" panose="010A0502050306030303" pitchFamily="18" charset="0"/>
              </a:rPr>
              <a:t>Work with the department of public safety in monitoring and reviewing the comprehensive offender reentry program, including facility educational and treatment programs, rehabilitative services, work furloughs, and the Hawaii paroling authority's oversight of parolees. The commission may make recommendations to the department of public safety, the Hawaii paroling authority, and the legislature regarding reentry and parole services; and ensure that the comprehensive offender reentry system under chapter 353H is working properly to provide programs and services that result in the timely release of inmates on parole when the maximum terms have been served instead of delaying the release for lack of programs and services.</a:t>
            </a:r>
          </a:p>
        </p:txBody>
      </p:sp>
      <p:sp>
        <p:nvSpPr>
          <p:cNvPr id="4" name="Content Placeholder 2">
            <a:extLst>
              <a:ext uri="{FF2B5EF4-FFF2-40B4-BE49-F238E27FC236}">
                <a16:creationId xmlns:a16="http://schemas.microsoft.com/office/drawing/2014/main" id="{5EA9AECC-248B-50B9-A4CA-C874AF94A006}"/>
              </a:ext>
            </a:extLst>
          </p:cNvPr>
          <p:cNvSpPr txBox="1">
            <a:spLocks/>
          </p:cNvSpPr>
          <p:nvPr/>
        </p:nvSpPr>
        <p:spPr>
          <a:xfrm>
            <a:off x="340917" y="2935653"/>
            <a:ext cx="3107878"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bg1"/>
                </a:solidFill>
              </a:rPr>
              <a:t>Objective 1</a:t>
            </a:r>
            <a:r>
              <a:rPr lang="en-US" sz="1600">
                <a:solidFill>
                  <a:schemeClr val="bg1"/>
                </a:solidFill>
              </a:rPr>
              <a:t>: </a:t>
            </a:r>
            <a:endParaRPr lang="en-US">
              <a:solidFill>
                <a:schemeClr val="bg1"/>
              </a:solidFill>
            </a:endParaRPr>
          </a:p>
          <a:p>
            <a:pPr algn="l"/>
            <a:r>
              <a:rPr lang="en-US" sz="1600">
                <a:solidFill>
                  <a:schemeClr val="bg1"/>
                </a:solidFill>
              </a:rPr>
              <a:t>Collaborate with criminal justice and community partners to further diversion efforts and decrease the Hawaii jail populations.</a:t>
            </a:r>
            <a:endParaRPr lang="en-US">
              <a:solidFill>
                <a:schemeClr val="bg1"/>
              </a:solidFill>
            </a:endParaRPr>
          </a:p>
        </p:txBody>
      </p:sp>
      <p:sp>
        <p:nvSpPr>
          <p:cNvPr id="16" name="Content Placeholder 2">
            <a:extLst>
              <a:ext uri="{FF2B5EF4-FFF2-40B4-BE49-F238E27FC236}">
                <a16:creationId xmlns:a16="http://schemas.microsoft.com/office/drawing/2014/main" id="{EB44615C-3AD4-25CA-9C17-1A5A548B81AC}"/>
              </a:ext>
            </a:extLst>
          </p:cNvPr>
          <p:cNvSpPr txBox="1">
            <a:spLocks noGrp="1"/>
          </p:cNvSpPr>
          <p:nvPr>
            <p:ph sz="quarter" idx="20"/>
          </p:nvPr>
        </p:nvSpPr>
        <p:spPr>
          <a:xfrm>
            <a:off x="3905343" y="2941637"/>
            <a:ext cx="2611959" cy="53498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bg1"/>
                </a:solidFill>
              </a:rPr>
              <a:t>Objective 2</a:t>
            </a:r>
            <a:r>
              <a:rPr lang="en-US" sz="1600">
                <a:solidFill>
                  <a:schemeClr val="bg1"/>
                </a:solidFill>
              </a:rPr>
              <a:t>: </a:t>
            </a:r>
            <a:endParaRPr lang="en-US">
              <a:solidFill>
                <a:schemeClr val="bg1"/>
              </a:solidFill>
            </a:endParaRPr>
          </a:p>
          <a:p>
            <a:pPr algn="l"/>
            <a:r>
              <a:rPr lang="en-US" sz="1600">
                <a:solidFill>
                  <a:schemeClr val="bg1"/>
                </a:solidFill>
              </a:rPr>
              <a:t>Ensure that the comprehensive offender reentry system under chapter 353H is working properly to provide programs and services that result in the timely release of inmates on parole when the maximum terms have been served instead of delaying the release for lack of programs and services. HRS §353L(4).</a:t>
            </a:r>
            <a:endParaRPr lang="en-US">
              <a:solidFill>
                <a:schemeClr val="bg1"/>
              </a:solidFill>
            </a:endParaRPr>
          </a:p>
        </p:txBody>
      </p:sp>
      <p:sp>
        <p:nvSpPr>
          <p:cNvPr id="17" name="Content Placeholder 2">
            <a:extLst>
              <a:ext uri="{FF2B5EF4-FFF2-40B4-BE49-F238E27FC236}">
                <a16:creationId xmlns:a16="http://schemas.microsoft.com/office/drawing/2014/main" id="{16267FCE-12EF-B66D-B7A3-828A2B0E7B18}"/>
              </a:ext>
            </a:extLst>
          </p:cNvPr>
          <p:cNvSpPr txBox="1">
            <a:spLocks noGrp="1"/>
          </p:cNvSpPr>
          <p:nvPr>
            <p:ph sz="quarter" idx="19"/>
          </p:nvPr>
        </p:nvSpPr>
        <p:spPr>
          <a:xfrm>
            <a:off x="6653363" y="2941637"/>
            <a:ext cx="2611959" cy="53498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bg1"/>
                </a:solidFill>
              </a:rPr>
              <a:t>Objective 3</a:t>
            </a:r>
            <a:r>
              <a:rPr lang="en-US" sz="1600">
                <a:solidFill>
                  <a:schemeClr val="bg1"/>
                </a:solidFill>
              </a:rPr>
              <a:t>: </a:t>
            </a:r>
            <a:endParaRPr lang="en-US">
              <a:solidFill>
                <a:schemeClr val="bg1"/>
              </a:solidFill>
            </a:endParaRPr>
          </a:p>
          <a:p>
            <a:pPr algn="l"/>
            <a:r>
              <a:rPr lang="en-US" sz="1600">
                <a:solidFill>
                  <a:schemeClr val="bg1"/>
                </a:solidFill>
              </a:rPr>
              <a:t>Report on the status, success, and implementation of reentry-specific legislative efforts.</a:t>
            </a:r>
            <a:endParaRPr lang="en-US">
              <a:solidFill>
                <a:schemeClr val="bg1"/>
              </a:solidFill>
            </a:endParaRPr>
          </a:p>
        </p:txBody>
      </p:sp>
      <p:sp>
        <p:nvSpPr>
          <p:cNvPr id="19" name="Content Placeholder 2">
            <a:extLst>
              <a:ext uri="{FF2B5EF4-FFF2-40B4-BE49-F238E27FC236}">
                <a16:creationId xmlns:a16="http://schemas.microsoft.com/office/drawing/2014/main" id="{7D9CD096-C72A-7603-F682-80D30AF07927}"/>
              </a:ext>
            </a:extLst>
          </p:cNvPr>
          <p:cNvSpPr txBox="1">
            <a:spLocks/>
          </p:cNvSpPr>
          <p:nvPr/>
        </p:nvSpPr>
        <p:spPr>
          <a:xfrm>
            <a:off x="9401383" y="2941637"/>
            <a:ext cx="3144838" cy="53498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bg1"/>
                </a:solidFill>
              </a:rPr>
              <a:t>Objective 4</a:t>
            </a:r>
            <a:r>
              <a:rPr lang="en-US" sz="1600">
                <a:solidFill>
                  <a:schemeClr val="bg1"/>
                </a:solidFill>
              </a:rPr>
              <a:t>: </a:t>
            </a:r>
            <a:endParaRPr lang="en-US">
              <a:solidFill>
                <a:schemeClr val="bg1"/>
              </a:solidFill>
            </a:endParaRPr>
          </a:p>
          <a:p>
            <a:pPr algn="l"/>
            <a:r>
              <a:rPr lang="en-US" sz="1600">
                <a:solidFill>
                  <a:schemeClr val="bg1"/>
                </a:solidFill>
              </a:rPr>
              <a:t>Utilize the HCSOC’s System-Wide Assessment to determine what programs and treatments best serve the population’s needs to achieve rehabilitation.</a:t>
            </a:r>
            <a:endParaRPr lang="en-US">
              <a:solidFill>
                <a:schemeClr val="bg1"/>
              </a:solidFill>
            </a:endParaRPr>
          </a:p>
        </p:txBody>
      </p:sp>
    </p:spTree>
    <p:extLst>
      <p:ext uri="{BB962C8B-B14F-4D97-AF65-F5344CB8AC3E}">
        <p14:creationId xmlns:p14="http://schemas.microsoft.com/office/powerpoint/2010/main" val="12851687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880169" y="2287994"/>
            <a:ext cx="10514011" cy="823913"/>
          </a:xfrm>
        </p:spPr>
        <p:txBody>
          <a:bodyPr/>
          <a:lstStyle/>
          <a:p>
            <a:r>
              <a:rPr lang="en-US" b="1">
                <a:solidFill>
                  <a:schemeClr val="accent5"/>
                </a:solidFill>
              </a:rPr>
              <a:t>Oversight</a:t>
            </a: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12</a:t>
            </a:fld>
            <a:endParaRPr lang="en-US"/>
          </a:p>
        </p:txBody>
      </p:sp>
      <p:sp>
        <p:nvSpPr>
          <p:cNvPr id="19" name="Content Placeholder 2">
            <a:extLst>
              <a:ext uri="{FF2B5EF4-FFF2-40B4-BE49-F238E27FC236}">
                <a16:creationId xmlns:a16="http://schemas.microsoft.com/office/drawing/2014/main" id="{95AAAE47-ECDF-F42B-6FC8-6777B7C5E689}"/>
              </a:ext>
            </a:extLst>
          </p:cNvPr>
          <p:cNvSpPr txBox="1">
            <a:spLocks/>
          </p:cNvSpPr>
          <p:nvPr/>
        </p:nvSpPr>
        <p:spPr>
          <a:xfrm>
            <a:off x="539931" y="3076795"/>
            <a:ext cx="11652069" cy="704410"/>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b="0" i="1" u="none" strike="noStrike" baseline="0">
                <a:solidFill>
                  <a:schemeClr val="accent5"/>
                </a:solidFill>
                <a:latin typeface="Calisto MT" panose="02040603050505030304" pitchFamily="18" charset="0"/>
              </a:rPr>
              <a:t>Oversee the State's correctional system and have jurisdiction over investigating complaints at correctional facilities. </a:t>
            </a:r>
            <a:endParaRPr lang="en-US" sz="1600">
              <a:solidFill>
                <a:schemeClr val="accent5"/>
              </a:solidFill>
              <a:latin typeface="Sylfaen" panose="010A0502050306030303" pitchFamily="18" charset="0"/>
            </a:endParaRPr>
          </a:p>
        </p:txBody>
      </p:sp>
      <p:sp>
        <p:nvSpPr>
          <p:cNvPr id="8" name="Content Placeholder 2">
            <a:extLst>
              <a:ext uri="{FF2B5EF4-FFF2-40B4-BE49-F238E27FC236}">
                <a16:creationId xmlns:a16="http://schemas.microsoft.com/office/drawing/2014/main" id="{DAEB4B79-EA69-8A37-7C9F-45C8683B8AC4}"/>
              </a:ext>
            </a:extLst>
          </p:cNvPr>
          <p:cNvSpPr txBox="1">
            <a:spLocks/>
          </p:cNvSpPr>
          <p:nvPr/>
        </p:nvSpPr>
        <p:spPr>
          <a:xfrm>
            <a:off x="575913" y="4214711"/>
            <a:ext cx="3925774"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accent5"/>
                </a:solidFill>
              </a:rPr>
              <a:t>Objective 1: </a:t>
            </a:r>
            <a:endParaRPr lang="en-US" i="1">
              <a:solidFill>
                <a:schemeClr val="accent5"/>
              </a:solidFill>
            </a:endParaRPr>
          </a:p>
          <a:p>
            <a:pPr algn="l"/>
            <a:r>
              <a:rPr lang="en-US" sz="1600">
                <a:solidFill>
                  <a:schemeClr val="accent5"/>
                </a:solidFill>
              </a:rPr>
              <a:t>Report facility-specific reentry efforts, including best practices and recommendations.</a:t>
            </a:r>
            <a:endParaRPr lang="en-US">
              <a:solidFill>
                <a:schemeClr val="accent5"/>
              </a:solidFill>
            </a:endParaRPr>
          </a:p>
        </p:txBody>
      </p:sp>
      <p:sp>
        <p:nvSpPr>
          <p:cNvPr id="9" name="Content Placeholder 2">
            <a:extLst>
              <a:ext uri="{FF2B5EF4-FFF2-40B4-BE49-F238E27FC236}">
                <a16:creationId xmlns:a16="http://schemas.microsoft.com/office/drawing/2014/main" id="{CBE9050C-80B4-7393-6BE5-2060672F4FB7}"/>
              </a:ext>
            </a:extLst>
          </p:cNvPr>
          <p:cNvSpPr txBox="1">
            <a:spLocks/>
          </p:cNvSpPr>
          <p:nvPr/>
        </p:nvSpPr>
        <p:spPr>
          <a:xfrm>
            <a:off x="4625231" y="4194523"/>
            <a:ext cx="3229756"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accent5"/>
                </a:solidFill>
              </a:rPr>
              <a:t>Objective 2: </a:t>
            </a:r>
            <a:endParaRPr lang="en-US" i="1">
              <a:solidFill>
                <a:schemeClr val="accent5"/>
              </a:solidFill>
            </a:endParaRPr>
          </a:p>
          <a:p>
            <a:pPr algn="l"/>
            <a:r>
              <a:rPr lang="en-US" sz="1600">
                <a:solidFill>
                  <a:schemeClr val="accent5"/>
                </a:solidFill>
              </a:rPr>
              <a:t>Highlight what is most important to people impacted by the system and those with the greatest opportunity to influence change.</a:t>
            </a:r>
            <a:endParaRPr lang="en-US">
              <a:solidFill>
                <a:schemeClr val="accent5"/>
              </a:solidFill>
            </a:endParaRPr>
          </a:p>
        </p:txBody>
      </p:sp>
      <p:sp>
        <p:nvSpPr>
          <p:cNvPr id="11" name="Content Placeholder 2">
            <a:extLst>
              <a:ext uri="{FF2B5EF4-FFF2-40B4-BE49-F238E27FC236}">
                <a16:creationId xmlns:a16="http://schemas.microsoft.com/office/drawing/2014/main" id="{BECA6C02-D615-A8F0-4A21-0374350AD1B6}"/>
              </a:ext>
            </a:extLst>
          </p:cNvPr>
          <p:cNvSpPr txBox="1">
            <a:spLocks/>
          </p:cNvSpPr>
          <p:nvPr/>
        </p:nvSpPr>
        <p:spPr>
          <a:xfrm>
            <a:off x="7978531" y="4214711"/>
            <a:ext cx="3925774" cy="1429808"/>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1600" i="1">
                <a:solidFill>
                  <a:schemeClr val="accent5"/>
                </a:solidFill>
              </a:rPr>
              <a:t>Objective 3: </a:t>
            </a:r>
            <a:endParaRPr lang="en-US" i="1">
              <a:solidFill>
                <a:schemeClr val="accent5"/>
              </a:solidFill>
            </a:endParaRPr>
          </a:p>
          <a:p>
            <a:pPr algn="l"/>
            <a:r>
              <a:rPr lang="en-US" sz="1600">
                <a:solidFill>
                  <a:schemeClr val="accent5"/>
                </a:solidFill>
              </a:rPr>
              <a:t>Serve as a resource and work with PSD and HPA to review applicable policies and procedures, handbooks, and staff training related to reentry to better align with a therapeutic and rehabilitative model.</a:t>
            </a:r>
            <a:endParaRPr lang="en-US">
              <a:solidFill>
                <a:schemeClr val="accent5"/>
              </a:solidFill>
            </a:endParaRPr>
          </a:p>
        </p:txBody>
      </p:sp>
    </p:spTree>
    <p:extLst>
      <p:ext uri="{BB962C8B-B14F-4D97-AF65-F5344CB8AC3E}">
        <p14:creationId xmlns:p14="http://schemas.microsoft.com/office/powerpoint/2010/main" val="30354490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F2E4C-B558-4026-BE40-FF1E84302134}"/>
              </a:ext>
            </a:extLst>
          </p:cNvPr>
          <p:cNvSpPr>
            <a:spLocks noGrp="1"/>
          </p:cNvSpPr>
          <p:nvPr>
            <p:ph type="ctrTitle"/>
          </p:nvPr>
        </p:nvSpPr>
        <p:spPr/>
        <p:txBody>
          <a:bodyPr/>
          <a:lstStyle/>
          <a:p>
            <a:r>
              <a:rPr lang="en-US">
                <a:solidFill>
                  <a:schemeClr val="accent4"/>
                </a:solidFill>
              </a:rPr>
              <a:t>Mahalo!</a:t>
            </a:r>
          </a:p>
        </p:txBody>
      </p:sp>
      <p:sp>
        <p:nvSpPr>
          <p:cNvPr id="3" name="Subtitle 2">
            <a:extLst>
              <a:ext uri="{FF2B5EF4-FFF2-40B4-BE49-F238E27FC236}">
                <a16:creationId xmlns:a16="http://schemas.microsoft.com/office/drawing/2014/main" id="{6C2D1DDC-DCA1-4250-BB12-7A4725C3E93A}"/>
              </a:ext>
            </a:extLst>
          </p:cNvPr>
          <p:cNvSpPr>
            <a:spLocks noGrp="1"/>
          </p:cNvSpPr>
          <p:nvPr>
            <p:ph type="subTitle" idx="1"/>
          </p:nvPr>
        </p:nvSpPr>
        <p:spPr/>
        <p:txBody>
          <a:bodyPr>
            <a:normAutofit fontScale="92500" lnSpcReduction="10000"/>
          </a:bodyPr>
          <a:lstStyle/>
          <a:p>
            <a:r>
              <a:rPr lang="en-US">
                <a:solidFill>
                  <a:schemeClr val="accent4"/>
                </a:solidFill>
              </a:rPr>
              <a:t>To all our supporters. </a:t>
            </a:r>
          </a:p>
          <a:p>
            <a:r>
              <a:rPr lang="en-US">
                <a:solidFill>
                  <a:schemeClr val="accent4"/>
                </a:solidFill>
              </a:rPr>
              <a:t>We couldn’t do this without you!</a:t>
            </a:r>
          </a:p>
        </p:txBody>
      </p:sp>
    </p:spTree>
    <p:extLst>
      <p:ext uri="{BB962C8B-B14F-4D97-AF65-F5344CB8AC3E}">
        <p14:creationId xmlns:p14="http://schemas.microsoft.com/office/powerpoint/2010/main" val="19316375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E8F91C-DA19-4441-9C66-74CB4CC45895}"/>
              </a:ext>
            </a:extLst>
          </p:cNvPr>
          <p:cNvSpPr>
            <a:spLocks noGrp="1"/>
          </p:cNvSpPr>
          <p:nvPr>
            <p:ph type="title"/>
          </p:nvPr>
        </p:nvSpPr>
        <p:spPr>
          <a:xfrm>
            <a:off x="1309091" y="2743200"/>
            <a:ext cx="4604287" cy="1054100"/>
          </a:xfrm>
        </p:spPr>
        <p:txBody>
          <a:bodyPr/>
          <a:lstStyle/>
          <a:p>
            <a:r>
              <a:rPr lang="en-US" b="1">
                <a:solidFill>
                  <a:schemeClr val="accent4"/>
                </a:solidFill>
              </a:rPr>
              <a:t>Agenda</a:t>
            </a:r>
          </a:p>
        </p:txBody>
      </p:sp>
      <p:sp>
        <p:nvSpPr>
          <p:cNvPr id="3" name="TextBox 2">
            <a:extLst>
              <a:ext uri="{FF2B5EF4-FFF2-40B4-BE49-F238E27FC236}">
                <a16:creationId xmlns:a16="http://schemas.microsoft.com/office/drawing/2014/main" id="{40CC0602-DE0D-4BC7-9AD0-3065B5AECE0D}"/>
              </a:ext>
            </a:extLst>
          </p:cNvPr>
          <p:cNvSpPr txBox="1"/>
          <p:nvPr/>
        </p:nvSpPr>
        <p:spPr>
          <a:xfrm>
            <a:off x="6862271" y="2166084"/>
            <a:ext cx="4860945" cy="1631216"/>
          </a:xfrm>
          <a:prstGeom prst="rect">
            <a:avLst/>
          </a:prstGeom>
          <a:noFill/>
        </p:spPr>
        <p:txBody>
          <a:bodyPr wrap="square" rtlCol="0">
            <a:spAutoFit/>
          </a:bodyPr>
          <a:lstStyle/>
          <a:p>
            <a:pPr marL="285750" indent="-285750">
              <a:buFont typeface="Arial" panose="020B0604020202020204" pitchFamily="34" charset="0"/>
              <a:buChar char="•"/>
            </a:pPr>
            <a:r>
              <a:rPr lang="en-US" sz="2000">
                <a:solidFill>
                  <a:schemeClr val="accent4"/>
                </a:solidFill>
              </a:rPr>
              <a:t>Introduction </a:t>
            </a:r>
          </a:p>
          <a:p>
            <a:pPr marL="285750" indent="-285750">
              <a:buFont typeface="Arial" panose="020B0604020202020204" pitchFamily="34" charset="0"/>
              <a:buChar char="•"/>
            </a:pPr>
            <a:r>
              <a:rPr lang="en-US" sz="2000">
                <a:solidFill>
                  <a:schemeClr val="accent4"/>
                </a:solidFill>
              </a:rPr>
              <a:t>Mandate</a:t>
            </a:r>
          </a:p>
          <a:p>
            <a:pPr marL="285750" indent="-285750">
              <a:buFont typeface="Arial" panose="020B0604020202020204" pitchFamily="34" charset="0"/>
              <a:buChar char="•"/>
            </a:pPr>
            <a:r>
              <a:rPr lang="en-US" sz="2000">
                <a:solidFill>
                  <a:schemeClr val="accent4"/>
                </a:solidFill>
              </a:rPr>
              <a:t>Guideposts</a:t>
            </a:r>
          </a:p>
          <a:p>
            <a:pPr marL="285750" indent="-285750">
              <a:buFont typeface="Arial" panose="020B0604020202020204" pitchFamily="34" charset="0"/>
              <a:buChar char="•"/>
            </a:pPr>
            <a:r>
              <a:rPr lang="en-US" sz="2000">
                <a:solidFill>
                  <a:schemeClr val="accent4"/>
                </a:solidFill>
              </a:rPr>
              <a:t>Strategic Priorities</a:t>
            </a:r>
          </a:p>
          <a:p>
            <a:pPr marL="285750" indent="-285750">
              <a:buFont typeface="Arial" panose="020B0604020202020204" pitchFamily="34" charset="0"/>
              <a:buChar char="•"/>
            </a:pPr>
            <a:r>
              <a:rPr lang="en-US" sz="2000">
                <a:solidFill>
                  <a:schemeClr val="accent4"/>
                </a:solidFill>
              </a:rPr>
              <a:t>Mahalo</a:t>
            </a:r>
          </a:p>
        </p:txBody>
      </p:sp>
    </p:spTree>
    <p:extLst>
      <p:ext uri="{BB962C8B-B14F-4D97-AF65-F5344CB8AC3E}">
        <p14:creationId xmlns:p14="http://schemas.microsoft.com/office/powerpoint/2010/main" val="28716558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680954" y="1902594"/>
            <a:ext cx="10514011" cy="823913"/>
          </a:xfrm>
        </p:spPr>
        <p:txBody>
          <a:bodyPr/>
          <a:lstStyle/>
          <a:p>
            <a:r>
              <a:rPr lang="en-US" b="1">
                <a:solidFill>
                  <a:schemeClr val="tx1">
                    <a:lumMod val="75000"/>
                    <a:lumOff val="25000"/>
                  </a:schemeClr>
                </a:solidFill>
              </a:rPr>
              <a:t>Mandate</a:t>
            </a:r>
          </a:p>
        </p:txBody>
      </p:sp>
      <p:sp>
        <p:nvSpPr>
          <p:cNvPr id="3" name="Content Placeholder 2">
            <a:extLst>
              <a:ext uri="{FF2B5EF4-FFF2-40B4-BE49-F238E27FC236}">
                <a16:creationId xmlns:a16="http://schemas.microsoft.com/office/drawing/2014/main" id="{19F65897-C689-463E-BD34-6CA126B8ED1A}"/>
              </a:ext>
            </a:extLst>
          </p:cNvPr>
          <p:cNvSpPr>
            <a:spLocks noGrp="1"/>
          </p:cNvSpPr>
          <p:nvPr>
            <p:ph sz="quarter" idx="18"/>
          </p:nvPr>
        </p:nvSpPr>
        <p:spPr>
          <a:xfrm>
            <a:off x="458607" y="4063880"/>
            <a:ext cx="3697224" cy="705886"/>
          </a:xfrm>
        </p:spPr>
        <p:txBody>
          <a:bodyPr anchor="t"/>
          <a:lstStyle/>
          <a:p>
            <a:pPr algn="l"/>
            <a:r>
              <a:rPr lang="en-US" sz="1400" i="1">
                <a:solidFill>
                  <a:schemeClr val="tx1">
                    <a:lumMod val="65000"/>
                    <a:lumOff val="35000"/>
                  </a:schemeClr>
                </a:solidFill>
              </a:rPr>
              <a:t>Oversee the State’s correctional system.</a:t>
            </a:r>
          </a:p>
        </p:txBody>
      </p:sp>
      <p:sp>
        <p:nvSpPr>
          <p:cNvPr id="5" name="Content Placeholder 4">
            <a:extLst>
              <a:ext uri="{FF2B5EF4-FFF2-40B4-BE49-F238E27FC236}">
                <a16:creationId xmlns:a16="http://schemas.microsoft.com/office/drawing/2014/main" id="{D553BF24-5366-4419-A752-74B85432B0FD}"/>
              </a:ext>
            </a:extLst>
          </p:cNvPr>
          <p:cNvSpPr>
            <a:spLocks noGrp="1"/>
          </p:cNvSpPr>
          <p:nvPr>
            <p:ph sz="half" idx="2"/>
          </p:nvPr>
        </p:nvSpPr>
        <p:spPr>
          <a:xfrm>
            <a:off x="680954" y="4913923"/>
            <a:ext cx="2885209" cy="1564872"/>
          </a:xfrm>
        </p:spPr>
        <p:txBody>
          <a:bodyPr>
            <a:normAutofit/>
          </a:bodyPr>
          <a:lstStyle/>
          <a:p>
            <a:pPr marL="171450" indent="-171450" algn="l">
              <a:buFont typeface="Arial" panose="020B0604020202020204" pitchFamily="34" charset="0"/>
              <a:buChar char="•"/>
            </a:pPr>
            <a:r>
              <a:rPr lang="en-US">
                <a:solidFill>
                  <a:schemeClr val="tx1">
                    <a:lumMod val="65000"/>
                    <a:lumOff val="35000"/>
                  </a:schemeClr>
                </a:solidFill>
              </a:rPr>
              <a:t>This work involves routine inspections, data collection and synthesis, and public reporting on correctional institutions and the Department of Public Safety (PSD).</a:t>
            </a:r>
          </a:p>
        </p:txBody>
      </p:sp>
      <p:sp>
        <p:nvSpPr>
          <p:cNvPr id="6" name="Content Placeholder 5">
            <a:extLst>
              <a:ext uri="{FF2B5EF4-FFF2-40B4-BE49-F238E27FC236}">
                <a16:creationId xmlns:a16="http://schemas.microsoft.com/office/drawing/2014/main" id="{721809FD-AF2E-481A-A253-38696EFF6AED}"/>
              </a:ext>
            </a:extLst>
          </p:cNvPr>
          <p:cNvSpPr>
            <a:spLocks noGrp="1"/>
          </p:cNvSpPr>
          <p:nvPr>
            <p:ph sz="quarter" idx="20"/>
          </p:nvPr>
        </p:nvSpPr>
        <p:spPr>
          <a:xfrm>
            <a:off x="4290681" y="4056764"/>
            <a:ext cx="4114800" cy="867439"/>
          </a:xfrm>
        </p:spPr>
        <p:txBody>
          <a:bodyPr anchor="t"/>
          <a:lstStyle/>
          <a:p>
            <a:pPr algn="l"/>
            <a:r>
              <a:rPr lang="en-US" sz="1400" i="1">
                <a:solidFill>
                  <a:schemeClr val="tx1">
                    <a:lumMod val="65000"/>
                    <a:lumOff val="35000"/>
                  </a:schemeClr>
                </a:solidFill>
              </a:rPr>
              <a:t>Investigating complaints at correctional facilities.</a:t>
            </a:r>
          </a:p>
        </p:txBody>
      </p:sp>
      <p:sp>
        <p:nvSpPr>
          <p:cNvPr id="8" name="Content Placeholder 7">
            <a:extLst>
              <a:ext uri="{FF2B5EF4-FFF2-40B4-BE49-F238E27FC236}">
                <a16:creationId xmlns:a16="http://schemas.microsoft.com/office/drawing/2014/main" id="{8D762A9D-1086-4F66-AF4A-698C84E3DAF4}"/>
              </a:ext>
            </a:extLst>
          </p:cNvPr>
          <p:cNvSpPr>
            <a:spLocks noGrp="1"/>
          </p:cNvSpPr>
          <p:nvPr>
            <p:ph sz="quarter" idx="4"/>
          </p:nvPr>
        </p:nvSpPr>
        <p:spPr>
          <a:xfrm>
            <a:off x="4413654" y="4927612"/>
            <a:ext cx="3219075" cy="2462456"/>
          </a:xfrm>
        </p:spPr>
        <p:txBody>
          <a:bodyPr>
            <a:normAutofit/>
          </a:bodyPr>
          <a:lstStyle/>
          <a:p>
            <a:pPr marL="171450" indent="-171450" algn="l">
              <a:buFont typeface="Arial" panose="020B0604020202020204" pitchFamily="34" charset="0"/>
              <a:buChar char="•"/>
            </a:pPr>
            <a:r>
              <a:rPr lang="en-US">
                <a:solidFill>
                  <a:schemeClr val="tx1">
                    <a:lumMod val="65000"/>
                    <a:lumOff val="35000"/>
                  </a:schemeClr>
                </a:solidFill>
              </a:rPr>
              <a:t>Although the Commission doesn't yet have the resources necessary to investigate individual complaints, the Commission accepts complaints to inform system-wide monitoring processes to identify and address systemic issues within Hawaii’s correctional system.</a:t>
            </a:r>
          </a:p>
        </p:txBody>
      </p:sp>
      <p:sp>
        <p:nvSpPr>
          <p:cNvPr id="9" name="Content Placeholder 8">
            <a:extLst>
              <a:ext uri="{FF2B5EF4-FFF2-40B4-BE49-F238E27FC236}">
                <a16:creationId xmlns:a16="http://schemas.microsoft.com/office/drawing/2014/main" id="{32E6646B-7B67-4E4C-871B-45CBFB5BEC60}"/>
              </a:ext>
            </a:extLst>
          </p:cNvPr>
          <p:cNvSpPr>
            <a:spLocks noGrp="1"/>
          </p:cNvSpPr>
          <p:nvPr>
            <p:ph sz="quarter" idx="19"/>
          </p:nvPr>
        </p:nvSpPr>
        <p:spPr>
          <a:xfrm>
            <a:off x="8540331" y="4063880"/>
            <a:ext cx="3604005" cy="742676"/>
          </a:xfrm>
        </p:spPr>
        <p:txBody>
          <a:bodyPr anchor="t"/>
          <a:lstStyle/>
          <a:p>
            <a:pPr algn="l"/>
            <a:r>
              <a:rPr lang="en-US" sz="1400" i="1">
                <a:solidFill>
                  <a:schemeClr val="tx1">
                    <a:lumMod val="65000"/>
                    <a:lumOff val="35000"/>
                  </a:schemeClr>
                </a:solidFill>
              </a:rPr>
              <a:t>Facilitating a correctional system transition to a rehabilitative and therapeutic model.</a:t>
            </a:r>
          </a:p>
        </p:txBody>
      </p:sp>
      <p:sp>
        <p:nvSpPr>
          <p:cNvPr id="11" name="Content Placeholder 10">
            <a:extLst>
              <a:ext uri="{FF2B5EF4-FFF2-40B4-BE49-F238E27FC236}">
                <a16:creationId xmlns:a16="http://schemas.microsoft.com/office/drawing/2014/main" id="{26DBD824-71FB-4815-9770-8CFE11A1CF39}"/>
              </a:ext>
            </a:extLst>
          </p:cNvPr>
          <p:cNvSpPr>
            <a:spLocks noGrp="1"/>
          </p:cNvSpPr>
          <p:nvPr>
            <p:ph sz="quarter" idx="14"/>
          </p:nvPr>
        </p:nvSpPr>
        <p:spPr>
          <a:xfrm>
            <a:off x="8622324" y="4913923"/>
            <a:ext cx="3123184" cy="1379730"/>
          </a:xfrm>
        </p:spPr>
        <p:txBody>
          <a:bodyPr>
            <a:normAutofit/>
          </a:bodyPr>
          <a:lstStyle/>
          <a:p>
            <a:pPr marL="171450" indent="-171450" algn="l">
              <a:buFont typeface="Arial" panose="020B0604020202020204" pitchFamily="34" charset="0"/>
              <a:buChar char="•"/>
            </a:pPr>
            <a:r>
              <a:rPr lang="en-US">
                <a:solidFill>
                  <a:schemeClr val="tx1">
                    <a:lumMod val="65000"/>
                    <a:lumOff val="35000"/>
                  </a:schemeClr>
                </a:solidFill>
              </a:rPr>
              <a:t>Given the preamble to Act 179 of 2019, focusing on rehabilitative and therapeutic practices is the core of the Commission’s mission and efforts.</a:t>
            </a: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3</a:t>
            </a:fld>
            <a:endParaRPr lang="en-US"/>
          </a:p>
        </p:txBody>
      </p:sp>
      <p:sp>
        <p:nvSpPr>
          <p:cNvPr id="4" name="TextBox 3">
            <a:extLst>
              <a:ext uri="{FF2B5EF4-FFF2-40B4-BE49-F238E27FC236}">
                <a16:creationId xmlns:a16="http://schemas.microsoft.com/office/drawing/2014/main" id="{60E6EAC1-E606-10E2-6818-68AEEF18AC5F}"/>
              </a:ext>
            </a:extLst>
          </p:cNvPr>
          <p:cNvSpPr txBox="1"/>
          <p:nvPr/>
        </p:nvSpPr>
        <p:spPr>
          <a:xfrm>
            <a:off x="763402" y="2729916"/>
            <a:ext cx="10914511" cy="1323439"/>
          </a:xfrm>
          <a:prstGeom prst="rect">
            <a:avLst/>
          </a:prstGeom>
          <a:noFill/>
        </p:spPr>
        <p:txBody>
          <a:bodyPr wrap="square" rtlCol="0">
            <a:spAutoFit/>
          </a:bodyPr>
          <a:lstStyle/>
          <a:p>
            <a:pPr algn="ctr"/>
            <a:r>
              <a:rPr lang="en-US" sz="1600" b="0" i="0" u="none" strike="noStrike" baseline="0">
                <a:solidFill>
                  <a:schemeClr val="tx1">
                    <a:lumMod val="65000"/>
                    <a:lumOff val="35000"/>
                  </a:schemeClr>
                </a:solidFill>
                <a:latin typeface="Sylfaen" panose="010A0502050306030303" pitchFamily="18" charset="0"/>
              </a:rPr>
              <a:t>Per the HRS §353L, the Commission has four core functions: </a:t>
            </a:r>
          </a:p>
          <a:p>
            <a:endParaRPr lang="en-US" sz="1600" b="0" i="0" u="none" strike="noStrike" baseline="0">
              <a:solidFill>
                <a:schemeClr val="tx1">
                  <a:lumMod val="65000"/>
                  <a:lumOff val="35000"/>
                </a:schemeClr>
              </a:solidFill>
              <a:latin typeface="Sylfaen" panose="010A0502050306030303" pitchFamily="18" charset="0"/>
            </a:endParaRPr>
          </a:p>
          <a:p>
            <a:r>
              <a:rPr lang="en-US" sz="1600">
                <a:solidFill>
                  <a:schemeClr val="tx1">
                    <a:lumMod val="65000"/>
                    <a:lumOff val="35000"/>
                  </a:schemeClr>
                </a:solidFill>
                <a:latin typeface="Sylfaen" panose="010A0502050306030303" pitchFamily="18" charset="0"/>
              </a:rPr>
              <a:t>1) </a:t>
            </a:r>
            <a:r>
              <a:rPr lang="en-US" sz="1600" i="1">
                <a:solidFill>
                  <a:schemeClr val="tx1">
                    <a:lumMod val="65000"/>
                    <a:lumOff val="35000"/>
                  </a:schemeClr>
                </a:solidFill>
                <a:latin typeface="Sylfaen" panose="010A0502050306030303" pitchFamily="18" charset="0"/>
              </a:rPr>
              <a:t>Oversee the State’s correctional system and have jurisdiction over investigating complaints at correctional facilities and facilitating a correctional system transition to a rehabilitative and therapeutic model. </a:t>
            </a:r>
            <a:endParaRPr lang="en-US" sz="1050">
              <a:solidFill>
                <a:schemeClr val="tx1">
                  <a:lumMod val="65000"/>
                  <a:lumOff val="35000"/>
                </a:schemeClr>
              </a:solidFill>
              <a:latin typeface="Sylfaen" panose="010A0502050306030303" pitchFamily="18" charset="0"/>
            </a:endParaRPr>
          </a:p>
          <a:p>
            <a:r>
              <a:rPr lang="en-US" sz="1600">
                <a:solidFill>
                  <a:schemeClr val="tx1">
                    <a:lumMod val="65000"/>
                    <a:lumOff val="35000"/>
                  </a:schemeClr>
                </a:solidFill>
                <a:latin typeface="Sylfaen" panose="010A0502050306030303" pitchFamily="18" charset="0"/>
              </a:rPr>
              <a:t>HRS § 353L-3(b)(1) (2019)</a:t>
            </a:r>
          </a:p>
        </p:txBody>
      </p:sp>
    </p:spTree>
    <p:extLst>
      <p:ext uri="{BB962C8B-B14F-4D97-AF65-F5344CB8AC3E}">
        <p14:creationId xmlns:p14="http://schemas.microsoft.com/office/powerpoint/2010/main" val="20934338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838994" y="1642803"/>
            <a:ext cx="10514011" cy="823913"/>
          </a:xfrm>
        </p:spPr>
        <p:txBody>
          <a:bodyPr/>
          <a:lstStyle/>
          <a:p>
            <a:r>
              <a:rPr lang="en-US" b="1"/>
              <a:t>Mandate</a:t>
            </a:r>
          </a:p>
        </p:txBody>
      </p:sp>
      <p:sp>
        <p:nvSpPr>
          <p:cNvPr id="3" name="Content Placeholder 2">
            <a:extLst>
              <a:ext uri="{FF2B5EF4-FFF2-40B4-BE49-F238E27FC236}">
                <a16:creationId xmlns:a16="http://schemas.microsoft.com/office/drawing/2014/main" id="{19F65897-C689-463E-BD34-6CA126B8ED1A}"/>
              </a:ext>
            </a:extLst>
          </p:cNvPr>
          <p:cNvSpPr>
            <a:spLocks noGrp="1"/>
          </p:cNvSpPr>
          <p:nvPr>
            <p:ph sz="quarter" idx="18"/>
          </p:nvPr>
        </p:nvSpPr>
        <p:spPr>
          <a:xfrm>
            <a:off x="726393" y="2508794"/>
            <a:ext cx="10810429" cy="704410"/>
          </a:xfrm>
        </p:spPr>
        <p:txBody>
          <a:bodyPr anchor="t"/>
          <a:lstStyle/>
          <a:p>
            <a:r>
              <a:rPr lang="en-US" sz="1600" b="0" i="0" u="none" strike="noStrike" baseline="0">
                <a:solidFill>
                  <a:schemeClr val="bg1"/>
                </a:solidFill>
                <a:latin typeface="Sylfaen" panose="010A0502050306030303" pitchFamily="18" charset="0"/>
              </a:rPr>
              <a:t>Per the HRS §353L, the Commission has four core functions: </a:t>
            </a:r>
            <a:endParaRPr lang="en-US" sz="1600">
              <a:solidFill>
                <a:schemeClr val="bg1"/>
              </a:solidFill>
              <a:latin typeface="Sylfaen" panose="010A0502050306030303" pitchFamily="18" charset="0"/>
            </a:endParaRPr>
          </a:p>
          <a:p>
            <a:pPr algn="l"/>
            <a:r>
              <a:rPr lang="en-US" sz="1600" b="0" i="0" u="none" strike="noStrike" baseline="0">
                <a:solidFill>
                  <a:schemeClr val="bg1"/>
                </a:solidFill>
                <a:latin typeface="Sylfaen" panose="010A0502050306030303" pitchFamily="18" charset="0"/>
              </a:rPr>
              <a:t>2) </a:t>
            </a:r>
            <a:r>
              <a:rPr lang="en-US" sz="1600" b="0" i="1" u="none" strike="noStrike" baseline="0">
                <a:solidFill>
                  <a:schemeClr val="bg1"/>
                </a:solidFill>
                <a:latin typeface="Sylfaen" panose="010A0502050306030303" pitchFamily="18" charset="0"/>
              </a:rPr>
              <a:t>Establish maximum inmate population limits for each correctional facility and formulate policies and procedures to prevent the inmate population from exceeding the capacity of each correctional facility. </a:t>
            </a:r>
          </a:p>
          <a:p>
            <a:pPr algn="l"/>
            <a:r>
              <a:rPr lang="en-US" sz="1600" b="0" i="0" u="none" strike="noStrike" baseline="0">
                <a:solidFill>
                  <a:schemeClr val="bg1"/>
                </a:solidFill>
                <a:latin typeface="Sylfaen" panose="010A0502050306030303" pitchFamily="18" charset="0"/>
              </a:rPr>
              <a:t>HRS § 353L-3(b)(2) (2019)</a:t>
            </a:r>
          </a:p>
        </p:txBody>
      </p:sp>
      <p:sp>
        <p:nvSpPr>
          <p:cNvPr id="5" name="Content Placeholder 4">
            <a:extLst>
              <a:ext uri="{FF2B5EF4-FFF2-40B4-BE49-F238E27FC236}">
                <a16:creationId xmlns:a16="http://schemas.microsoft.com/office/drawing/2014/main" id="{D553BF24-5366-4419-A752-74B85432B0FD}"/>
              </a:ext>
            </a:extLst>
          </p:cNvPr>
          <p:cNvSpPr>
            <a:spLocks noGrp="1"/>
          </p:cNvSpPr>
          <p:nvPr>
            <p:ph sz="half" idx="2"/>
          </p:nvPr>
        </p:nvSpPr>
        <p:spPr>
          <a:xfrm>
            <a:off x="1230594" y="5219185"/>
            <a:ext cx="3722404" cy="1433905"/>
          </a:xfrm>
        </p:spPr>
        <p:txBody>
          <a:bodyPr>
            <a:normAutofit/>
          </a:bodyPr>
          <a:lstStyle/>
          <a:p>
            <a:pPr marL="171450" indent="-171450" algn="l">
              <a:buFont typeface="Arial" panose="020B0604020202020204" pitchFamily="34" charset="0"/>
              <a:buChar char="•"/>
            </a:pPr>
            <a:r>
              <a:rPr lang="en-US"/>
              <a:t>This work falls within the Commission's agency-wide agency strategic plan and sets limits based on the American Correctional Association (ACA) and established federal standards to promote safety and health.</a:t>
            </a:r>
          </a:p>
        </p:txBody>
      </p:sp>
      <p:sp>
        <p:nvSpPr>
          <p:cNvPr id="6" name="Content Placeholder 5">
            <a:extLst>
              <a:ext uri="{FF2B5EF4-FFF2-40B4-BE49-F238E27FC236}">
                <a16:creationId xmlns:a16="http://schemas.microsoft.com/office/drawing/2014/main" id="{721809FD-AF2E-481A-A253-38696EFF6AED}"/>
              </a:ext>
            </a:extLst>
          </p:cNvPr>
          <p:cNvSpPr>
            <a:spLocks noGrp="1"/>
          </p:cNvSpPr>
          <p:nvPr>
            <p:ph sz="quarter" idx="20"/>
          </p:nvPr>
        </p:nvSpPr>
        <p:spPr>
          <a:xfrm>
            <a:off x="6606855" y="4251134"/>
            <a:ext cx="5068125" cy="889800"/>
          </a:xfrm>
        </p:spPr>
        <p:txBody>
          <a:bodyPr anchor="t"/>
          <a:lstStyle/>
          <a:p>
            <a:pPr algn="l"/>
            <a:r>
              <a:rPr lang="en-US" sz="1400" i="1"/>
              <a:t>Formulate policies and procedures to prevent the inmate population from exceeding the capacity of each correctional facility.</a:t>
            </a:r>
          </a:p>
        </p:txBody>
      </p:sp>
      <p:sp>
        <p:nvSpPr>
          <p:cNvPr id="8" name="Content Placeholder 7">
            <a:extLst>
              <a:ext uri="{FF2B5EF4-FFF2-40B4-BE49-F238E27FC236}">
                <a16:creationId xmlns:a16="http://schemas.microsoft.com/office/drawing/2014/main" id="{8D762A9D-1086-4F66-AF4A-698C84E3DAF4}"/>
              </a:ext>
            </a:extLst>
          </p:cNvPr>
          <p:cNvSpPr>
            <a:spLocks noGrp="1"/>
          </p:cNvSpPr>
          <p:nvPr>
            <p:ph sz="quarter" idx="4"/>
          </p:nvPr>
        </p:nvSpPr>
        <p:spPr>
          <a:xfrm>
            <a:off x="6836636" y="5140934"/>
            <a:ext cx="4345169" cy="1717066"/>
          </a:xfrm>
        </p:spPr>
        <p:txBody>
          <a:bodyPr>
            <a:normAutofit/>
          </a:bodyPr>
          <a:lstStyle/>
          <a:p>
            <a:pPr marL="171450" indent="-171450" algn="l">
              <a:buFont typeface="Arial" panose="020B0604020202020204" pitchFamily="34" charset="0"/>
              <a:buChar char="•"/>
            </a:pPr>
            <a:r>
              <a:rPr lang="en-US"/>
              <a:t>This serves as the basis for the Commission's diversion and reentry work.</a:t>
            </a:r>
          </a:p>
        </p:txBody>
      </p:sp>
      <p:sp>
        <p:nvSpPr>
          <p:cNvPr id="9" name="Content Placeholder 8">
            <a:extLst>
              <a:ext uri="{FF2B5EF4-FFF2-40B4-BE49-F238E27FC236}">
                <a16:creationId xmlns:a16="http://schemas.microsoft.com/office/drawing/2014/main" id="{32E6646B-7B67-4E4C-871B-45CBFB5BEC60}"/>
              </a:ext>
            </a:extLst>
          </p:cNvPr>
          <p:cNvSpPr>
            <a:spLocks noGrp="1"/>
          </p:cNvSpPr>
          <p:nvPr>
            <p:ph sz="quarter" idx="19"/>
          </p:nvPr>
        </p:nvSpPr>
        <p:spPr>
          <a:xfrm>
            <a:off x="1010195" y="4251134"/>
            <a:ext cx="4574952" cy="889801"/>
          </a:xfrm>
        </p:spPr>
        <p:txBody>
          <a:bodyPr anchor="t"/>
          <a:lstStyle/>
          <a:p>
            <a:pPr algn="l"/>
            <a:r>
              <a:rPr lang="en-US" sz="1400" i="1"/>
              <a:t>Establish maximum inmate population limits for each correctional facility</a:t>
            </a: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4</a:t>
            </a:fld>
            <a:endParaRPr lang="en-US"/>
          </a:p>
        </p:txBody>
      </p:sp>
    </p:spTree>
    <p:extLst>
      <p:ext uri="{BB962C8B-B14F-4D97-AF65-F5344CB8AC3E}">
        <p14:creationId xmlns:p14="http://schemas.microsoft.com/office/powerpoint/2010/main" val="30782046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838994" y="40685"/>
            <a:ext cx="10514011" cy="823913"/>
          </a:xfrm>
        </p:spPr>
        <p:txBody>
          <a:bodyPr/>
          <a:lstStyle/>
          <a:p>
            <a:r>
              <a:rPr lang="en-US" b="1">
                <a:solidFill>
                  <a:schemeClr val="bg1"/>
                </a:solidFill>
              </a:rPr>
              <a:t>Mandate</a:t>
            </a:r>
          </a:p>
        </p:txBody>
      </p:sp>
      <p:sp>
        <p:nvSpPr>
          <p:cNvPr id="3" name="Content Placeholder 2">
            <a:extLst>
              <a:ext uri="{FF2B5EF4-FFF2-40B4-BE49-F238E27FC236}">
                <a16:creationId xmlns:a16="http://schemas.microsoft.com/office/drawing/2014/main" id="{19F65897-C689-463E-BD34-6CA126B8ED1A}"/>
              </a:ext>
            </a:extLst>
          </p:cNvPr>
          <p:cNvSpPr>
            <a:spLocks noGrp="1"/>
          </p:cNvSpPr>
          <p:nvPr>
            <p:ph sz="quarter" idx="18"/>
          </p:nvPr>
        </p:nvSpPr>
        <p:spPr>
          <a:xfrm>
            <a:off x="849031" y="2831397"/>
            <a:ext cx="4074803" cy="1429808"/>
          </a:xfrm>
        </p:spPr>
        <p:txBody>
          <a:bodyPr anchor="t"/>
          <a:lstStyle/>
          <a:p>
            <a:pPr algn="l"/>
            <a:r>
              <a:rPr lang="en-US" sz="1600" i="1">
                <a:solidFill>
                  <a:schemeClr val="bg1"/>
                </a:solidFill>
              </a:rPr>
              <a:t>Work with the department of public safety in </a:t>
            </a:r>
            <a:r>
              <a:rPr lang="en-US" sz="1400" i="1">
                <a:solidFill>
                  <a:schemeClr val="bg1"/>
                </a:solidFill>
              </a:rPr>
              <a:t>monitoring</a:t>
            </a:r>
            <a:r>
              <a:rPr lang="en-US" sz="1600" i="1">
                <a:solidFill>
                  <a:schemeClr val="bg1"/>
                </a:solidFill>
              </a:rPr>
              <a:t> and reviewing the comprehensive offender reentry program, including facility educational and treatment programs, rehabilitative services, work furloughs, and the Hawaii paroling authority’s oversight of parolees.</a:t>
            </a:r>
          </a:p>
        </p:txBody>
      </p:sp>
      <p:sp>
        <p:nvSpPr>
          <p:cNvPr id="6" name="Content Placeholder 5">
            <a:extLst>
              <a:ext uri="{FF2B5EF4-FFF2-40B4-BE49-F238E27FC236}">
                <a16:creationId xmlns:a16="http://schemas.microsoft.com/office/drawing/2014/main" id="{721809FD-AF2E-481A-A253-38696EFF6AED}"/>
              </a:ext>
            </a:extLst>
          </p:cNvPr>
          <p:cNvSpPr>
            <a:spLocks noGrp="1"/>
          </p:cNvSpPr>
          <p:nvPr>
            <p:ph sz="quarter" idx="20"/>
          </p:nvPr>
        </p:nvSpPr>
        <p:spPr>
          <a:xfrm>
            <a:off x="7428537" y="2831397"/>
            <a:ext cx="3540150" cy="1672041"/>
          </a:xfrm>
        </p:spPr>
        <p:txBody>
          <a:bodyPr anchor="t"/>
          <a:lstStyle/>
          <a:p>
            <a:pPr algn="l"/>
            <a:r>
              <a:rPr lang="en-US" sz="1600" i="1">
                <a:solidFill>
                  <a:schemeClr val="bg1"/>
                </a:solidFill>
              </a:rPr>
              <a:t>The Commission may make recommendations to the department of public safety, the Hawaii paroling authority, and the legislature regarding reentry and parole services</a:t>
            </a:r>
            <a:r>
              <a:rPr lang="en-US" sz="1600">
                <a:solidFill>
                  <a:schemeClr val="bg1"/>
                </a:solidFill>
              </a:rPr>
              <a:t>.</a:t>
            </a:r>
          </a:p>
        </p:txBody>
      </p:sp>
      <p:sp>
        <p:nvSpPr>
          <p:cNvPr id="8" name="Content Placeholder 7">
            <a:extLst>
              <a:ext uri="{FF2B5EF4-FFF2-40B4-BE49-F238E27FC236}">
                <a16:creationId xmlns:a16="http://schemas.microsoft.com/office/drawing/2014/main" id="{8D762A9D-1086-4F66-AF4A-698C84E3DAF4}"/>
              </a:ext>
            </a:extLst>
          </p:cNvPr>
          <p:cNvSpPr>
            <a:spLocks noGrp="1"/>
          </p:cNvSpPr>
          <p:nvPr>
            <p:ph sz="quarter" idx="4"/>
          </p:nvPr>
        </p:nvSpPr>
        <p:spPr>
          <a:xfrm>
            <a:off x="1116357" y="4665666"/>
            <a:ext cx="3540150" cy="1859615"/>
          </a:xfrm>
        </p:spPr>
        <p:txBody>
          <a:bodyPr>
            <a:normAutofit/>
          </a:bodyPr>
          <a:lstStyle/>
          <a:p>
            <a:pPr marL="171450" indent="-171450" algn="l">
              <a:buFont typeface="Arial" panose="020B0604020202020204" pitchFamily="34" charset="0"/>
              <a:buChar char="•"/>
            </a:pPr>
            <a:r>
              <a:rPr lang="en-US">
                <a:solidFill>
                  <a:schemeClr val="bg1"/>
                </a:solidFill>
              </a:rPr>
              <a:t>The Commission’s focus on monitoring and reviewing the Comprehensive Offender Reentry Program will be specific to the defined requirements outlined in HRS 353H, the transition to a rehabilitative and therapeutic model, and the specific needs of the population the program, service, or agency serves.</a:t>
            </a: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5</a:t>
            </a:fld>
            <a:endParaRPr lang="en-US"/>
          </a:p>
        </p:txBody>
      </p:sp>
      <p:sp>
        <p:nvSpPr>
          <p:cNvPr id="18" name="Content Placeholder 2">
            <a:extLst>
              <a:ext uri="{FF2B5EF4-FFF2-40B4-BE49-F238E27FC236}">
                <a16:creationId xmlns:a16="http://schemas.microsoft.com/office/drawing/2014/main" id="{D14BCFBA-8F27-8DBB-208A-3F552A57BD1C}"/>
              </a:ext>
            </a:extLst>
          </p:cNvPr>
          <p:cNvSpPr txBox="1">
            <a:spLocks/>
          </p:cNvSpPr>
          <p:nvPr/>
        </p:nvSpPr>
        <p:spPr>
          <a:xfrm>
            <a:off x="435427" y="828554"/>
            <a:ext cx="11652069" cy="704410"/>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solidFill>
                  <a:schemeClr val="bg1"/>
                </a:solidFill>
                <a:latin typeface="Sylfaen" panose="010A0502050306030303" pitchFamily="18" charset="0"/>
              </a:rPr>
              <a:t>Per the HRS §353L, the Commission has four core functions: </a:t>
            </a:r>
          </a:p>
          <a:p>
            <a:pPr algn="l"/>
            <a:r>
              <a:rPr lang="en-US" sz="1600">
                <a:solidFill>
                  <a:schemeClr val="bg1"/>
                </a:solidFill>
                <a:latin typeface="Sylfaen" panose="010A0502050306030303" pitchFamily="18" charset="0"/>
              </a:rPr>
              <a:t>3) </a:t>
            </a:r>
            <a:r>
              <a:rPr lang="en-US" sz="1600" i="1">
                <a:solidFill>
                  <a:schemeClr val="bg1"/>
                </a:solidFill>
                <a:latin typeface="Sylfaen" panose="010A0502050306030303" pitchFamily="18" charset="0"/>
              </a:rPr>
              <a:t>Work with the department of public safety in monitoring and reviewing the comprehensive offender reentry program, including facility educational and treatment programs, rehabilitative services, work furloughs, and the Hawaii paroling authority’s oversight of parolees. The commission may make recommendations to the department of public safety, the Hawaii paroling authority, and the legislature regarding reentry and parole services. </a:t>
            </a:r>
          </a:p>
          <a:p>
            <a:pPr algn="l"/>
            <a:r>
              <a:rPr lang="en-US" sz="1600">
                <a:solidFill>
                  <a:schemeClr val="bg1"/>
                </a:solidFill>
                <a:latin typeface="Sylfaen" panose="010A0502050306030303" pitchFamily="18" charset="0"/>
              </a:rPr>
              <a:t>HRS § 353L-3(b)(3) (2019)</a:t>
            </a:r>
          </a:p>
        </p:txBody>
      </p:sp>
    </p:spTree>
    <p:extLst>
      <p:ext uri="{BB962C8B-B14F-4D97-AF65-F5344CB8AC3E}">
        <p14:creationId xmlns:p14="http://schemas.microsoft.com/office/powerpoint/2010/main" val="19520720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791360" y="2257098"/>
            <a:ext cx="10514011" cy="823913"/>
          </a:xfrm>
        </p:spPr>
        <p:txBody>
          <a:bodyPr/>
          <a:lstStyle/>
          <a:p>
            <a:r>
              <a:rPr lang="en-US" b="1">
                <a:solidFill>
                  <a:schemeClr val="accent5">
                    <a:lumMod val="20000"/>
                    <a:lumOff val="80000"/>
                  </a:schemeClr>
                </a:solidFill>
              </a:rPr>
              <a:t>Mandate</a:t>
            </a:r>
          </a:p>
        </p:txBody>
      </p:sp>
      <p:sp>
        <p:nvSpPr>
          <p:cNvPr id="3" name="Content Placeholder 2">
            <a:extLst>
              <a:ext uri="{FF2B5EF4-FFF2-40B4-BE49-F238E27FC236}">
                <a16:creationId xmlns:a16="http://schemas.microsoft.com/office/drawing/2014/main" id="{19F65897-C689-463E-BD34-6CA126B8ED1A}"/>
              </a:ext>
            </a:extLst>
          </p:cNvPr>
          <p:cNvSpPr>
            <a:spLocks noGrp="1"/>
          </p:cNvSpPr>
          <p:nvPr>
            <p:ph sz="quarter" idx="15"/>
          </p:nvPr>
        </p:nvSpPr>
        <p:spPr>
          <a:xfrm>
            <a:off x="2431867" y="5162936"/>
            <a:ext cx="7957458" cy="575528"/>
          </a:xfrm>
        </p:spPr>
        <p:txBody>
          <a:bodyPr anchor="t"/>
          <a:lstStyle/>
          <a:p>
            <a:pPr marL="285750" indent="-285750" algn="l">
              <a:buFont typeface="Arial" panose="020B0604020202020204" pitchFamily="34" charset="0"/>
              <a:buChar char="•"/>
            </a:pPr>
            <a:r>
              <a:rPr lang="en-US" sz="1400" b="0" i="0" u="none" strike="noStrike" baseline="0">
                <a:solidFill>
                  <a:schemeClr val="accent5">
                    <a:lumMod val="20000"/>
                    <a:lumOff val="80000"/>
                  </a:schemeClr>
                </a:solidFill>
                <a:latin typeface="Segoe UI" panose="020B0502040204020203" pitchFamily="34" charset="0"/>
                <a:cs typeface="Segoe UI" panose="020B0502040204020203" pitchFamily="34" charset="0"/>
              </a:rPr>
              <a:t>The Commission will assess whether the established performance indicators and requirements from the 353H are being fulfilled and the extent to which the programs and services offered result in timely release at minimums. </a:t>
            </a:r>
            <a:endParaRPr lang="en-US" sz="1400">
              <a:solidFill>
                <a:schemeClr val="accent5">
                  <a:lumMod val="20000"/>
                  <a:lumOff val="80000"/>
                </a:schemeClr>
              </a:solidFill>
              <a:latin typeface="Segoe UI" panose="020B0502040204020203" pitchFamily="34" charset="0"/>
              <a:cs typeface="Segoe UI" panose="020B0502040204020203" pitchFamily="34" charset="0"/>
            </a:endParaRP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6</a:t>
            </a:fld>
            <a:endParaRPr lang="en-US"/>
          </a:p>
        </p:txBody>
      </p:sp>
      <p:sp>
        <p:nvSpPr>
          <p:cNvPr id="19" name="Content Placeholder 2">
            <a:extLst>
              <a:ext uri="{FF2B5EF4-FFF2-40B4-BE49-F238E27FC236}">
                <a16:creationId xmlns:a16="http://schemas.microsoft.com/office/drawing/2014/main" id="{95AAAE47-ECDF-F42B-6FC8-6777B7C5E689}"/>
              </a:ext>
            </a:extLst>
          </p:cNvPr>
          <p:cNvSpPr txBox="1">
            <a:spLocks/>
          </p:cNvSpPr>
          <p:nvPr/>
        </p:nvSpPr>
        <p:spPr>
          <a:xfrm>
            <a:off x="451122" y="3076795"/>
            <a:ext cx="11652069" cy="704410"/>
          </a:xfrm>
          <a:prstGeom prst="rect">
            <a:avLst/>
          </a:prstGeom>
        </p:spPr>
        <p:txBody>
          <a:bodyPr vert="horz" lIns="91440" tIns="45720" rIns="91440" bIns="4572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3600" kern="1200" spc="15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solidFill>
                  <a:schemeClr val="accent5">
                    <a:lumMod val="20000"/>
                    <a:lumOff val="80000"/>
                  </a:schemeClr>
                </a:solidFill>
                <a:latin typeface="Sylfaen" panose="010A0502050306030303" pitchFamily="18" charset="0"/>
              </a:rPr>
              <a:t>Per the HRS §353L, the Commission has four core functions: </a:t>
            </a:r>
          </a:p>
          <a:p>
            <a:pPr algn="l"/>
            <a:r>
              <a:rPr lang="en-US" sz="1600">
                <a:solidFill>
                  <a:schemeClr val="accent5">
                    <a:lumMod val="20000"/>
                    <a:lumOff val="80000"/>
                  </a:schemeClr>
                </a:solidFill>
                <a:latin typeface="Sylfaen" panose="010A0502050306030303" pitchFamily="18" charset="0"/>
              </a:rPr>
              <a:t>4) Ensure that the comprehensive offender reentry system under chapter 353H is working properly to provide programs and services that result in the timely release of inmates on parole when the minimum terms have been served instead of delaying the release for lack of programs and services. </a:t>
            </a:r>
          </a:p>
          <a:p>
            <a:pPr algn="l"/>
            <a:r>
              <a:rPr lang="en-US" sz="1600">
                <a:solidFill>
                  <a:schemeClr val="accent5">
                    <a:lumMod val="20000"/>
                    <a:lumOff val="80000"/>
                  </a:schemeClr>
                </a:solidFill>
                <a:latin typeface="Sylfaen" panose="010A0502050306030303" pitchFamily="18" charset="0"/>
              </a:rPr>
              <a:t>HRS § 353L-3(b)(4) (2019) (2019)</a:t>
            </a:r>
          </a:p>
        </p:txBody>
      </p:sp>
    </p:spTree>
    <p:extLst>
      <p:ext uri="{BB962C8B-B14F-4D97-AF65-F5344CB8AC3E}">
        <p14:creationId xmlns:p14="http://schemas.microsoft.com/office/powerpoint/2010/main" val="20116683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90FD65-EC3D-40BD-A0EB-335CBD58AB32}"/>
              </a:ext>
            </a:extLst>
          </p:cNvPr>
          <p:cNvSpPr>
            <a:spLocks noGrp="1"/>
          </p:cNvSpPr>
          <p:nvPr>
            <p:ph type="title"/>
          </p:nvPr>
        </p:nvSpPr>
        <p:spPr>
          <a:xfrm>
            <a:off x="434330" y="329694"/>
            <a:ext cx="10514011" cy="1627122"/>
          </a:xfrm>
        </p:spPr>
        <p:txBody>
          <a:bodyPr>
            <a:noAutofit/>
          </a:bodyPr>
          <a:lstStyle/>
          <a:p>
            <a:pPr algn="l"/>
            <a:r>
              <a:rPr lang="en-US" sz="4000" b="1"/>
              <a:t>HCSOC</a:t>
            </a:r>
            <a:br>
              <a:rPr lang="en-US" sz="4000" b="1"/>
            </a:br>
            <a:r>
              <a:rPr lang="en-US" sz="4000" b="1"/>
              <a:t>Strategic </a:t>
            </a:r>
            <a:br>
              <a:rPr lang="en-US" sz="4000" b="1"/>
            </a:br>
            <a:r>
              <a:rPr lang="en-US" sz="4000" b="1"/>
              <a:t>Priorities</a:t>
            </a:r>
          </a:p>
        </p:txBody>
      </p:sp>
      <p:sp>
        <p:nvSpPr>
          <p:cNvPr id="4" name="Content Placeholder 3">
            <a:extLst>
              <a:ext uri="{FF2B5EF4-FFF2-40B4-BE49-F238E27FC236}">
                <a16:creationId xmlns:a16="http://schemas.microsoft.com/office/drawing/2014/main" id="{AF547727-25E3-400B-AA6D-414F5EF51507}"/>
              </a:ext>
            </a:extLst>
          </p:cNvPr>
          <p:cNvSpPr>
            <a:spLocks noGrp="1"/>
          </p:cNvSpPr>
          <p:nvPr>
            <p:ph sz="quarter" idx="15"/>
          </p:nvPr>
        </p:nvSpPr>
        <p:spPr>
          <a:xfrm>
            <a:off x="52158" y="2618561"/>
            <a:ext cx="2014598" cy="365126"/>
          </a:xfrm>
        </p:spPr>
        <p:txBody>
          <a:bodyPr/>
          <a:lstStyle/>
          <a:p>
            <a:pPr algn="l"/>
            <a:r>
              <a:rPr lang="en-US" b="1"/>
              <a:t>Oversight</a:t>
            </a:r>
          </a:p>
        </p:txBody>
      </p:sp>
      <p:sp>
        <p:nvSpPr>
          <p:cNvPr id="5" name="Content Placeholder 4">
            <a:extLst>
              <a:ext uri="{FF2B5EF4-FFF2-40B4-BE49-F238E27FC236}">
                <a16:creationId xmlns:a16="http://schemas.microsoft.com/office/drawing/2014/main" id="{41B6AF04-096D-40F7-8A0B-E5877F275BCF}"/>
              </a:ext>
            </a:extLst>
          </p:cNvPr>
          <p:cNvSpPr>
            <a:spLocks noGrp="1"/>
          </p:cNvSpPr>
          <p:nvPr>
            <p:ph sz="half" idx="2"/>
          </p:nvPr>
        </p:nvSpPr>
        <p:spPr>
          <a:xfrm>
            <a:off x="52158" y="3129353"/>
            <a:ext cx="2268201" cy="1191764"/>
          </a:xfrm>
        </p:spPr>
        <p:txBody>
          <a:bodyPr/>
          <a:lstStyle/>
          <a:p>
            <a:pPr algn="l"/>
            <a:r>
              <a:rPr lang="en-US"/>
              <a:t>Oversee the State's correctional system and have jurisdiction over investigating complaints at correctional facilities.</a:t>
            </a:r>
          </a:p>
        </p:txBody>
      </p:sp>
      <p:sp>
        <p:nvSpPr>
          <p:cNvPr id="7" name="Content Placeholder 6">
            <a:extLst>
              <a:ext uri="{FF2B5EF4-FFF2-40B4-BE49-F238E27FC236}">
                <a16:creationId xmlns:a16="http://schemas.microsoft.com/office/drawing/2014/main" id="{073100FE-AD48-40D1-8174-91DBEA03DDA2}"/>
              </a:ext>
            </a:extLst>
          </p:cNvPr>
          <p:cNvSpPr>
            <a:spLocks noGrp="1"/>
          </p:cNvSpPr>
          <p:nvPr>
            <p:ph sz="quarter" idx="17"/>
          </p:nvPr>
        </p:nvSpPr>
        <p:spPr>
          <a:xfrm>
            <a:off x="2805554" y="2618561"/>
            <a:ext cx="2014598" cy="365126"/>
          </a:xfrm>
        </p:spPr>
        <p:txBody>
          <a:bodyPr/>
          <a:lstStyle/>
          <a:p>
            <a:pPr algn="l"/>
            <a:r>
              <a:rPr lang="en-US" b="1"/>
              <a:t>Rehabilitation</a:t>
            </a:r>
          </a:p>
        </p:txBody>
      </p:sp>
      <p:sp>
        <p:nvSpPr>
          <p:cNvPr id="8" name="Content Placeholder 7">
            <a:extLst>
              <a:ext uri="{FF2B5EF4-FFF2-40B4-BE49-F238E27FC236}">
                <a16:creationId xmlns:a16="http://schemas.microsoft.com/office/drawing/2014/main" id="{45868FB9-F5A0-4FA3-865F-876BCBFB45F7}"/>
              </a:ext>
            </a:extLst>
          </p:cNvPr>
          <p:cNvSpPr>
            <a:spLocks noGrp="1"/>
          </p:cNvSpPr>
          <p:nvPr>
            <p:ph sz="quarter" idx="4"/>
          </p:nvPr>
        </p:nvSpPr>
        <p:spPr>
          <a:xfrm>
            <a:off x="2805554" y="3127468"/>
            <a:ext cx="2279372" cy="887578"/>
          </a:xfrm>
        </p:spPr>
        <p:txBody>
          <a:bodyPr>
            <a:normAutofit fontScale="92500"/>
          </a:bodyPr>
          <a:lstStyle/>
          <a:p>
            <a:pPr algn="l"/>
            <a:r>
              <a:rPr lang="en-US"/>
              <a:t>Facilitating a correctional system transition to a rehabilitative and therapeutic model.</a:t>
            </a:r>
          </a:p>
        </p:txBody>
      </p:sp>
      <p:sp>
        <p:nvSpPr>
          <p:cNvPr id="10" name="Content Placeholder 9">
            <a:extLst>
              <a:ext uri="{FF2B5EF4-FFF2-40B4-BE49-F238E27FC236}">
                <a16:creationId xmlns:a16="http://schemas.microsoft.com/office/drawing/2014/main" id="{44833DDD-997F-442E-A4B8-40B6A8F49050}"/>
              </a:ext>
            </a:extLst>
          </p:cNvPr>
          <p:cNvSpPr>
            <a:spLocks noGrp="1"/>
          </p:cNvSpPr>
          <p:nvPr>
            <p:ph sz="quarter" idx="16"/>
          </p:nvPr>
        </p:nvSpPr>
        <p:spPr>
          <a:xfrm>
            <a:off x="5558950" y="2618561"/>
            <a:ext cx="2279371" cy="365126"/>
          </a:xfrm>
        </p:spPr>
        <p:txBody>
          <a:bodyPr/>
          <a:lstStyle/>
          <a:p>
            <a:pPr algn="l"/>
            <a:r>
              <a:rPr lang="en-US" b="1"/>
              <a:t>Population Limits</a:t>
            </a:r>
          </a:p>
        </p:txBody>
      </p:sp>
      <p:sp>
        <p:nvSpPr>
          <p:cNvPr id="11" name="Content Placeholder 10">
            <a:extLst>
              <a:ext uri="{FF2B5EF4-FFF2-40B4-BE49-F238E27FC236}">
                <a16:creationId xmlns:a16="http://schemas.microsoft.com/office/drawing/2014/main" id="{2B33B8BF-1466-4145-949E-FB233C8AC061}"/>
              </a:ext>
            </a:extLst>
          </p:cNvPr>
          <p:cNvSpPr>
            <a:spLocks noGrp="1"/>
          </p:cNvSpPr>
          <p:nvPr>
            <p:ph sz="quarter" idx="14"/>
          </p:nvPr>
        </p:nvSpPr>
        <p:spPr>
          <a:xfrm>
            <a:off x="5691336" y="3127468"/>
            <a:ext cx="2279372" cy="1727164"/>
          </a:xfrm>
        </p:spPr>
        <p:txBody>
          <a:bodyPr>
            <a:noAutofit/>
          </a:bodyPr>
          <a:lstStyle/>
          <a:p>
            <a:pPr algn="l"/>
            <a:r>
              <a:rPr lang="en-US"/>
              <a:t>Establish maximum inmate population limits for each correctional facility and formulate policies and procedures to prevent the inmate population from exceeding the capacity of each correctional facility</a:t>
            </a:r>
          </a:p>
        </p:txBody>
      </p:sp>
      <p:sp>
        <p:nvSpPr>
          <p:cNvPr id="13" name="Content Placeholder 12">
            <a:extLst>
              <a:ext uri="{FF2B5EF4-FFF2-40B4-BE49-F238E27FC236}">
                <a16:creationId xmlns:a16="http://schemas.microsoft.com/office/drawing/2014/main" id="{92DBEF38-E818-4986-9FA5-7142932AF569}"/>
              </a:ext>
            </a:extLst>
          </p:cNvPr>
          <p:cNvSpPr>
            <a:spLocks noGrp="1"/>
          </p:cNvSpPr>
          <p:nvPr>
            <p:ph sz="quarter" idx="19"/>
          </p:nvPr>
        </p:nvSpPr>
        <p:spPr>
          <a:xfrm>
            <a:off x="8577118" y="2618561"/>
            <a:ext cx="2014598" cy="300308"/>
          </a:xfrm>
        </p:spPr>
        <p:txBody>
          <a:bodyPr/>
          <a:lstStyle/>
          <a:p>
            <a:pPr algn="l"/>
            <a:r>
              <a:rPr lang="en-US" b="1"/>
              <a:t>Reentry</a:t>
            </a:r>
          </a:p>
        </p:txBody>
      </p:sp>
      <p:sp>
        <p:nvSpPr>
          <p:cNvPr id="14" name="Content Placeholder 13">
            <a:extLst>
              <a:ext uri="{FF2B5EF4-FFF2-40B4-BE49-F238E27FC236}">
                <a16:creationId xmlns:a16="http://schemas.microsoft.com/office/drawing/2014/main" id="{26FAED27-4107-4C3B-A28A-342B9BB30CF3}"/>
              </a:ext>
            </a:extLst>
          </p:cNvPr>
          <p:cNvSpPr>
            <a:spLocks noGrp="1"/>
          </p:cNvSpPr>
          <p:nvPr>
            <p:ph sz="quarter" idx="18"/>
          </p:nvPr>
        </p:nvSpPr>
        <p:spPr>
          <a:xfrm>
            <a:off x="8577118" y="3127468"/>
            <a:ext cx="3537568" cy="3339833"/>
          </a:xfrm>
        </p:spPr>
        <p:txBody>
          <a:bodyPr>
            <a:noAutofit/>
          </a:bodyPr>
          <a:lstStyle/>
          <a:p>
            <a:pPr algn="l"/>
            <a:r>
              <a:rPr lang="en-US"/>
              <a:t>Work with the department of public safety in monitoring and reviewing the comprehensive offender reentry program, including facility educational and treatment programs, rehabilitative services, work furloughs, and the Hawaii paroling authority's oversight of parolees. The commission may make recommendations to the department of public safety, the Hawaii paroling authority, and the legislature regarding reentry and parole services; and ensure that the comprehensive offender reentry system under chapter 353H is working properly to provide programs and services that result in the timely release of inmates on parole when the maximum terms have been served instead of delaying the release for lack of programs and services.</a:t>
            </a:r>
          </a:p>
        </p:txBody>
      </p:sp>
      <p:sp>
        <p:nvSpPr>
          <p:cNvPr id="15" name="Date Placeholder 14">
            <a:extLst>
              <a:ext uri="{FF2B5EF4-FFF2-40B4-BE49-F238E27FC236}">
                <a16:creationId xmlns:a16="http://schemas.microsoft.com/office/drawing/2014/main" id="{6D1932EC-15FE-4958-BAE2-D557542C4B43}"/>
              </a:ext>
            </a:extLst>
          </p:cNvPr>
          <p:cNvSpPr>
            <a:spLocks noGrp="1"/>
          </p:cNvSpPr>
          <p:nvPr>
            <p:ph type="dt" sz="half" idx="10"/>
          </p:nvPr>
        </p:nvSpPr>
        <p:spPr/>
        <p:txBody>
          <a:bodyPr/>
          <a:lstStyle/>
          <a:p>
            <a:r>
              <a:rPr lang="en-US"/>
              <a:t>2023</a:t>
            </a:r>
          </a:p>
        </p:txBody>
      </p:sp>
      <p:sp>
        <p:nvSpPr>
          <p:cNvPr id="16" name="Footer Placeholder 15">
            <a:extLst>
              <a:ext uri="{FF2B5EF4-FFF2-40B4-BE49-F238E27FC236}">
                <a16:creationId xmlns:a16="http://schemas.microsoft.com/office/drawing/2014/main" id="{26E9F5A0-5F4E-4A86-B9CD-5F16B72D8475}"/>
              </a:ext>
            </a:extLst>
          </p:cNvPr>
          <p:cNvSpPr>
            <a:spLocks noGrp="1"/>
          </p:cNvSpPr>
          <p:nvPr>
            <p:ph type="ftr" sz="quarter" idx="11"/>
          </p:nvPr>
        </p:nvSpPr>
        <p:spPr/>
        <p:txBody>
          <a:bodyPr/>
          <a:lstStyle/>
          <a:p>
            <a:r>
              <a:rPr lang="en-US"/>
              <a:t>Reentry and Diversion Strategic Plan</a:t>
            </a:r>
          </a:p>
        </p:txBody>
      </p:sp>
      <p:sp>
        <p:nvSpPr>
          <p:cNvPr id="17" name="Slide Number Placeholder 16">
            <a:extLst>
              <a:ext uri="{FF2B5EF4-FFF2-40B4-BE49-F238E27FC236}">
                <a16:creationId xmlns:a16="http://schemas.microsoft.com/office/drawing/2014/main" id="{313A1C01-861F-497F-9A99-96BE510151F8}"/>
              </a:ext>
            </a:extLst>
          </p:cNvPr>
          <p:cNvSpPr>
            <a:spLocks noGrp="1"/>
          </p:cNvSpPr>
          <p:nvPr>
            <p:ph type="sldNum" sz="quarter" idx="12"/>
          </p:nvPr>
        </p:nvSpPr>
        <p:spPr/>
        <p:txBody>
          <a:bodyPr/>
          <a:lstStyle/>
          <a:p>
            <a:fld id="{B5CEABB6-07DC-46E8-9B57-56EC44A396E5}" type="slidenum">
              <a:rPr lang="en-US" smtClean="0"/>
              <a:t>7</a:t>
            </a:fld>
            <a:endParaRPr lang="en-US"/>
          </a:p>
        </p:txBody>
      </p:sp>
    </p:spTree>
    <p:extLst>
      <p:ext uri="{BB962C8B-B14F-4D97-AF65-F5344CB8AC3E}">
        <p14:creationId xmlns:p14="http://schemas.microsoft.com/office/powerpoint/2010/main" val="4356469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7" name="Slide Number Placeholder 16">
            <a:extLst>
              <a:ext uri="{FF2B5EF4-FFF2-40B4-BE49-F238E27FC236}">
                <a16:creationId xmlns:a16="http://schemas.microsoft.com/office/drawing/2014/main" id="{0AB17778-1DE8-C9F3-AD98-2ECC1FA6FD1D}"/>
              </a:ext>
            </a:extLst>
          </p:cNvPr>
          <p:cNvSpPr>
            <a:spLocks noGrp="1"/>
          </p:cNvSpPr>
          <p:nvPr>
            <p:ph type="sldNum" sz="quarter" idx="4294967295"/>
          </p:nvPr>
        </p:nvSpPr>
        <p:spPr>
          <a:xfrm>
            <a:off x="9448800" y="6356350"/>
            <a:ext cx="2743200" cy="365125"/>
          </a:xfrm>
        </p:spPr>
        <p:txBody>
          <a:bodyPr/>
          <a:lstStyle/>
          <a:p>
            <a:fld id="{B5CEABB6-07DC-46E8-9B57-56EC44A396E5}" type="slidenum">
              <a:rPr lang="en-US" smtClean="0"/>
              <a:t>8</a:t>
            </a:fld>
            <a:endParaRPr lang="en-US"/>
          </a:p>
        </p:txBody>
      </p:sp>
      <p:sp>
        <p:nvSpPr>
          <p:cNvPr id="20" name="TextBox 19">
            <a:extLst>
              <a:ext uri="{FF2B5EF4-FFF2-40B4-BE49-F238E27FC236}">
                <a16:creationId xmlns:a16="http://schemas.microsoft.com/office/drawing/2014/main" id="{33099F58-3A95-A796-7E13-0F428B622D32}"/>
              </a:ext>
            </a:extLst>
          </p:cNvPr>
          <p:cNvSpPr txBox="1"/>
          <p:nvPr/>
        </p:nvSpPr>
        <p:spPr>
          <a:xfrm>
            <a:off x="6668649" y="1274564"/>
            <a:ext cx="5039089" cy="4308872"/>
          </a:xfrm>
          <a:prstGeom prst="rect">
            <a:avLst/>
          </a:prstGeom>
          <a:noFill/>
        </p:spPr>
        <p:txBody>
          <a:bodyPr wrap="square">
            <a:spAutoFit/>
          </a:bodyPr>
          <a:lstStyle/>
          <a:p>
            <a:r>
              <a:rPr lang="en-US" sz="1800" b="0" i="1" strike="noStrike" baseline="0">
                <a:solidFill>
                  <a:schemeClr val="accent5">
                    <a:lumMod val="20000"/>
                    <a:lumOff val="80000"/>
                  </a:schemeClr>
                </a:solidFill>
                <a:latin typeface="Calisto MT" panose="02040603050505030304" pitchFamily="18" charset="0"/>
              </a:rPr>
              <a:t>Applicable Legislation</a:t>
            </a:r>
          </a:p>
          <a:p>
            <a:pPr marL="285750" indent="-285750">
              <a:buFont typeface="Arial" panose="020B0604020202020204" pitchFamily="34" charset="0"/>
              <a:buChar char="•"/>
            </a:pPr>
            <a:r>
              <a:rPr lang="en-US" sz="1400" i="1">
                <a:solidFill>
                  <a:schemeClr val="accent5">
                    <a:lumMod val="20000"/>
                    <a:lumOff val="80000"/>
                  </a:schemeClr>
                </a:solidFill>
                <a:latin typeface="Calisto MT" panose="02040603050505030304" pitchFamily="18" charset="0"/>
              </a:rPr>
              <a:t>HRS §353, Reentry and diversion specific legislative measures, including Senate and House Concurrent Resolutions </a:t>
            </a:r>
            <a:endParaRPr lang="en-US" sz="1400" b="0" i="1" strike="noStrike" baseline="0">
              <a:solidFill>
                <a:schemeClr val="accent5">
                  <a:lumMod val="20000"/>
                  <a:lumOff val="80000"/>
                </a:schemeClr>
              </a:solidFill>
              <a:latin typeface="Calisto MT" panose="02040603050505030304" pitchFamily="18" charset="0"/>
            </a:endParaRPr>
          </a:p>
          <a:p>
            <a:endParaRPr lang="en-US" sz="1800" b="0" i="0" u="none" strike="noStrike" baseline="0">
              <a:solidFill>
                <a:schemeClr val="accent5">
                  <a:lumMod val="20000"/>
                  <a:lumOff val="80000"/>
                </a:schemeClr>
              </a:solidFill>
              <a:latin typeface="Calisto MT" panose="02040603050505030304" pitchFamily="18" charset="0"/>
            </a:endParaRPr>
          </a:p>
          <a:p>
            <a:r>
              <a:rPr lang="en-US" sz="1800" b="0" i="1" strike="noStrike" baseline="0">
                <a:solidFill>
                  <a:schemeClr val="accent5">
                    <a:lumMod val="20000"/>
                    <a:lumOff val="80000"/>
                  </a:schemeClr>
                </a:solidFill>
                <a:latin typeface="Calisto MT" panose="02040603050505030304" pitchFamily="18" charset="0"/>
              </a:rPr>
              <a:t>Standards for Corrections </a:t>
            </a:r>
          </a:p>
          <a:p>
            <a:pPr marL="285750" indent="-285750">
              <a:buFont typeface="Arial" panose="020B0604020202020204" pitchFamily="34" charset="0"/>
              <a:buChar char="•"/>
            </a:pPr>
            <a:r>
              <a:rPr lang="en-US" sz="1400">
                <a:solidFill>
                  <a:schemeClr val="accent5">
                    <a:lumMod val="20000"/>
                    <a:lumOff val="80000"/>
                  </a:schemeClr>
                </a:solidFill>
                <a:latin typeface="Calisto MT" panose="02040603050505030304" pitchFamily="18" charset="0"/>
              </a:rPr>
              <a:t>ACA, Federal Standards, Generally accepted practices</a:t>
            </a:r>
          </a:p>
          <a:p>
            <a:endParaRPr lang="en-US" sz="1800" b="0" i="0" u="none" strike="noStrike" baseline="0">
              <a:solidFill>
                <a:schemeClr val="accent5">
                  <a:lumMod val="20000"/>
                  <a:lumOff val="80000"/>
                </a:schemeClr>
              </a:solidFill>
              <a:latin typeface="Calisto MT" panose="02040603050505030304" pitchFamily="18" charset="0"/>
            </a:endParaRPr>
          </a:p>
          <a:p>
            <a:r>
              <a:rPr lang="en-US" sz="1800" b="0" i="1" strike="noStrike" baseline="0">
                <a:solidFill>
                  <a:schemeClr val="accent5">
                    <a:lumMod val="20000"/>
                    <a:lumOff val="80000"/>
                  </a:schemeClr>
                </a:solidFill>
                <a:latin typeface="Calisto MT" panose="02040603050505030304" pitchFamily="18" charset="0"/>
              </a:rPr>
              <a:t>Organizational Policies and Statements</a:t>
            </a:r>
          </a:p>
          <a:p>
            <a:pPr marL="285750" indent="-285750">
              <a:buFont typeface="Arial" panose="020B0604020202020204" pitchFamily="34" charset="0"/>
              <a:buChar char="•"/>
            </a:pPr>
            <a:r>
              <a:rPr lang="en-US" sz="1400" b="0" i="1" strike="noStrike" baseline="0">
                <a:solidFill>
                  <a:schemeClr val="accent5">
                    <a:lumMod val="20000"/>
                    <a:lumOff val="80000"/>
                  </a:schemeClr>
                </a:solidFill>
                <a:latin typeface="Calisto MT" panose="02040603050505030304" pitchFamily="18" charset="0"/>
              </a:rPr>
              <a:t>Policies</a:t>
            </a:r>
            <a:r>
              <a:rPr lang="en-US" sz="1400" i="1">
                <a:solidFill>
                  <a:schemeClr val="accent5">
                    <a:lumMod val="20000"/>
                    <a:lumOff val="80000"/>
                  </a:schemeClr>
                </a:solidFill>
                <a:latin typeface="Calisto MT" panose="02040603050505030304" pitchFamily="18" charset="0"/>
              </a:rPr>
              <a:t>, Procedures, and other documents, Stakeholder Mission and Values statements </a:t>
            </a:r>
            <a:endParaRPr lang="en-US" sz="1400" b="0" i="1" strike="noStrike" baseline="0">
              <a:solidFill>
                <a:schemeClr val="accent5">
                  <a:lumMod val="20000"/>
                  <a:lumOff val="80000"/>
                </a:schemeClr>
              </a:solidFill>
              <a:latin typeface="Calisto MT" panose="02040603050505030304" pitchFamily="18" charset="0"/>
            </a:endParaRPr>
          </a:p>
          <a:p>
            <a:endParaRPr lang="en-US" sz="1800" b="0" i="0" u="none" strike="noStrike" baseline="0">
              <a:solidFill>
                <a:schemeClr val="accent5">
                  <a:lumMod val="20000"/>
                  <a:lumOff val="80000"/>
                </a:schemeClr>
              </a:solidFill>
              <a:latin typeface="Calisto MT" panose="02040603050505030304" pitchFamily="18" charset="0"/>
            </a:endParaRPr>
          </a:p>
          <a:p>
            <a:r>
              <a:rPr lang="en-US" sz="1800" b="0" i="1" strike="noStrike" baseline="0">
                <a:solidFill>
                  <a:schemeClr val="accent5">
                    <a:lumMod val="20000"/>
                    <a:lumOff val="80000"/>
                  </a:schemeClr>
                </a:solidFill>
                <a:latin typeface="Calisto MT" panose="02040603050505030304" pitchFamily="18" charset="0"/>
              </a:rPr>
              <a:t>Facilitating a Correctional System Transition to a Rehabilitative and Therapeutic Model</a:t>
            </a:r>
          </a:p>
          <a:p>
            <a:pPr marL="285750" indent="-285750">
              <a:buFont typeface="Arial" panose="020B0604020202020204" pitchFamily="34" charset="0"/>
              <a:buChar char="•"/>
            </a:pPr>
            <a:r>
              <a:rPr lang="en-US" sz="1400">
                <a:solidFill>
                  <a:schemeClr val="accent5">
                    <a:lumMod val="20000"/>
                    <a:lumOff val="80000"/>
                  </a:schemeClr>
                </a:solidFill>
                <a:latin typeface="Calisto MT" panose="02040603050505030304" pitchFamily="18" charset="0"/>
              </a:rPr>
              <a:t>HCR 85 Task Force Report, Native Hawaiian Justice Task Force Report, Recommendation and Action Plan for a Better Jail, Best Practices and ongoing study.</a:t>
            </a:r>
            <a:endParaRPr lang="en-US" sz="1400" b="0" strike="noStrike" baseline="0">
              <a:solidFill>
                <a:schemeClr val="accent5">
                  <a:lumMod val="20000"/>
                  <a:lumOff val="80000"/>
                </a:schemeClr>
              </a:solidFill>
              <a:latin typeface="Calisto MT" panose="02040603050505030304" pitchFamily="18" charset="0"/>
            </a:endParaRPr>
          </a:p>
          <a:p>
            <a:endParaRPr lang="en-US">
              <a:solidFill>
                <a:schemeClr val="accent5">
                  <a:lumMod val="20000"/>
                  <a:lumOff val="80000"/>
                </a:schemeClr>
              </a:solidFill>
            </a:endParaRPr>
          </a:p>
        </p:txBody>
      </p:sp>
      <p:sp>
        <p:nvSpPr>
          <p:cNvPr id="9" name="Title 8">
            <a:extLst>
              <a:ext uri="{FF2B5EF4-FFF2-40B4-BE49-F238E27FC236}">
                <a16:creationId xmlns:a16="http://schemas.microsoft.com/office/drawing/2014/main" id="{08A46ACA-7381-4753-0A37-219238B1C2E8}"/>
              </a:ext>
            </a:extLst>
          </p:cNvPr>
          <p:cNvSpPr>
            <a:spLocks noGrp="1"/>
          </p:cNvSpPr>
          <p:nvPr>
            <p:ph type="title"/>
          </p:nvPr>
        </p:nvSpPr>
        <p:spPr/>
        <p:txBody>
          <a:bodyPr>
            <a:normAutofit fontScale="90000"/>
          </a:bodyPr>
          <a:lstStyle/>
          <a:p>
            <a:r>
              <a:rPr lang="en-US"/>
              <a:t>Guideposts</a:t>
            </a:r>
            <a:br>
              <a:rPr lang="en-US"/>
            </a:br>
            <a:br>
              <a:rPr lang="en-US"/>
            </a:br>
            <a:r>
              <a:rPr lang="en-US" sz="1800"/>
              <a:t>Standards and principles the Commission will use to guide their inquiry into Reentry and Diversion </a:t>
            </a:r>
          </a:p>
        </p:txBody>
      </p:sp>
    </p:spTree>
    <p:extLst>
      <p:ext uri="{BB962C8B-B14F-4D97-AF65-F5344CB8AC3E}">
        <p14:creationId xmlns:p14="http://schemas.microsoft.com/office/powerpoint/2010/main" val="19556121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6D302-54B4-4D4A-9CE3-3A5B2E248E00}"/>
              </a:ext>
            </a:extLst>
          </p:cNvPr>
          <p:cNvSpPr>
            <a:spLocks noGrp="1"/>
          </p:cNvSpPr>
          <p:nvPr>
            <p:ph type="title"/>
          </p:nvPr>
        </p:nvSpPr>
        <p:spPr>
          <a:xfrm>
            <a:off x="777240" y="2277255"/>
            <a:ext cx="10514011" cy="823913"/>
          </a:xfrm>
        </p:spPr>
        <p:txBody>
          <a:bodyPr/>
          <a:lstStyle/>
          <a:p>
            <a:r>
              <a:rPr lang="en-US" b="1">
                <a:solidFill>
                  <a:schemeClr val="accent4"/>
                </a:solidFill>
              </a:rPr>
              <a:t>Rehabilitation</a:t>
            </a:r>
          </a:p>
        </p:txBody>
      </p:sp>
      <p:sp>
        <p:nvSpPr>
          <p:cNvPr id="3" name="Content Placeholder 2">
            <a:extLst>
              <a:ext uri="{FF2B5EF4-FFF2-40B4-BE49-F238E27FC236}">
                <a16:creationId xmlns:a16="http://schemas.microsoft.com/office/drawing/2014/main" id="{19F65897-C689-463E-BD34-6CA126B8ED1A}"/>
              </a:ext>
            </a:extLst>
          </p:cNvPr>
          <p:cNvSpPr>
            <a:spLocks noGrp="1"/>
          </p:cNvSpPr>
          <p:nvPr>
            <p:ph sz="quarter" idx="18"/>
          </p:nvPr>
        </p:nvSpPr>
        <p:spPr>
          <a:xfrm>
            <a:off x="628933" y="3707386"/>
            <a:ext cx="4563454" cy="1429808"/>
          </a:xfrm>
        </p:spPr>
        <p:txBody>
          <a:bodyPr anchor="t"/>
          <a:lstStyle/>
          <a:p>
            <a:pPr algn="l"/>
            <a:r>
              <a:rPr lang="en-US" sz="1600" i="1">
                <a:solidFill>
                  <a:schemeClr val="accent4"/>
                </a:solidFill>
              </a:rPr>
              <a:t>Objective 1: </a:t>
            </a:r>
            <a:endParaRPr lang="en-US" i="1">
              <a:solidFill>
                <a:schemeClr val="accent4"/>
              </a:solidFill>
            </a:endParaRPr>
          </a:p>
          <a:p>
            <a:pPr algn="l"/>
            <a:r>
              <a:rPr lang="en-US" sz="1600">
                <a:solidFill>
                  <a:schemeClr val="accent4"/>
                </a:solidFill>
              </a:rPr>
              <a:t>Identify the system-wide and individual needs of people in custody—a profile of the population—and assess whether PSD offering align with the populations needs.</a:t>
            </a:r>
            <a:endParaRPr lang="en-US">
              <a:solidFill>
                <a:schemeClr val="accent4"/>
              </a:solidFill>
            </a:endParaRPr>
          </a:p>
        </p:txBody>
      </p:sp>
      <p:sp>
        <p:nvSpPr>
          <p:cNvPr id="6" name="Content Placeholder 5">
            <a:extLst>
              <a:ext uri="{FF2B5EF4-FFF2-40B4-BE49-F238E27FC236}">
                <a16:creationId xmlns:a16="http://schemas.microsoft.com/office/drawing/2014/main" id="{721809FD-AF2E-481A-A253-38696EFF6AED}"/>
              </a:ext>
            </a:extLst>
          </p:cNvPr>
          <p:cNvSpPr>
            <a:spLocks noGrp="1"/>
          </p:cNvSpPr>
          <p:nvPr>
            <p:ph sz="quarter" idx="20"/>
          </p:nvPr>
        </p:nvSpPr>
        <p:spPr>
          <a:xfrm>
            <a:off x="6373827" y="3707386"/>
            <a:ext cx="4422550" cy="1672041"/>
          </a:xfrm>
        </p:spPr>
        <p:txBody>
          <a:bodyPr anchor="t"/>
          <a:lstStyle/>
          <a:p>
            <a:pPr algn="l"/>
            <a:r>
              <a:rPr lang="en-US" sz="1600" i="1">
                <a:solidFill>
                  <a:schemeClr val="accent4"/>
                </a:solidFill>
              </a:rPr>
              <a:t>Objective 2: </a:t>
            </a:r>
            <a:endParaRPr lang="en-US" i="1">
              <a:solidFill>
                <a:schemeClr val="accent4"/>
              </a:solidFill>
            </a:endParaRPr>
          </a:p>
          <a:p>
            <a:pPr algn="l"/>
            <a:r>
              <a:rPr lang="en-US" sz="1600">
                <a:solidFill>
                  <a:schemeClr val="accent4"/>
                </a:solidFill>
              </a:rPr>
              <a:t>Identify opportunities for more effective movement throughout the system.</a:t>
            </a:r>
            <a:endParaRPr lang="en-US">
              <a:solidFill>
                <a:schemeClr val="accent4"/>
              </a:solidFill>
            </a:endParaRPr>
          </a:p>
        </p:txBody>
      </p:sp>
      <p:sp>
        <p:nvSpPr>
          <p:cNvPr id="12" name="Date Placeholder 11">
            <a:extLst>
              <a:ext uri="{FF2B5EF4-FFF2-40B4-BE49-F238E27FC236}">
                <a16:creationId xmlns:a16="http://schemas.microsoft.com/office/drawing/2014/main" id="{957EA242-FA25-4956-B7DF-81CCAE204AA4}"/>
              </a:ext>
            </a:extLst>
          </p:cNvPr>
          <p:cNvSpPr>
            <a:spLocks noGrp="1"/>
          </p:cNvSpPr>
          <p:nvPr>
            <p:ph type="dt" sz="half" idx="10"/>
          </p:nvPr>
        </p:nvSpPr>
        <p:spPr/>
        <p:txBody>
          <a:bodyPr/>
          <a:lstStyle/>
          <a:p>
            <a:r>
              <a:rPr lang="en-US"/>
              <a:t>2023</a:t>
            </a:r>
          </a:p>
        </p:txBody>
      </p:sp>
      <p:sp>
        <p:nvSpPr>
          <p:cNvPr id="13" name="Footer Placeholder 12">
            <a:extLst>
              <a:ext uri="{FF2B5EF4-FFF2-40B4-BE49-F238E27FC236}">
                <a16:creationId xmlns:a16="http://schemas.microsoft.com/office/drawing/2014/main" id="{93FBD20A-8162-4B25-A4F1-FF258E5357A8}"/>
              </a:ext>
            </a:extLst>
          </p:cNvPr>
          <p:cNvSpPr>
            <a:spLocks noGrp="1"/>
          </p:cNvSpPr>
          <p:nvPr>
            <p:ph type="ftr" sz="quarter" idx="11"/>
          </p:nvPr>
        </p:nvSpPr>
        <p:spPr/>
        <p:txBody>
          <a:bodyPr/>
          <a:lstStyle/>
          <a:p>
            <a:r>
              <a:rPr lang="en-US"/>
              <a:t>Reentry and Diversion Strategic Plan</a:t>
            </a:r>
          </a:p>
        </p:txBody>
      </p:sp>
      <p:sp>
        <p:nvSpPr>
          <p:cNvPr id="14" name="Slide Number Placeholder 13">
            <a:extLst>
              <a:ext uri="{FF2B5EF4-FFF2-40B4-BE49-F238E27FC236}">
                <a16:creationId xmlns:a16="http://schemas.microsoft.com/office/drawing/2014/main" id="{64D9764E-5857-48A1-8D81-30252DAA3CDB}"/>
              </a:ext>
            </a:extLst>
          </p:cNvPr>
          <p:cNvSpPr>
            <a:spLocks noGrp="1"/>
          </p:cNvSpPr>
          <p:nvPr>
            <p:ph type="sldNum" sz="quarter" idx="12"/>
          </p:nvPr>
        </p:nvSpPr>
        <p:spPr/>
        <p:txBody>
          <a:bodyPr/>
          <a:lstStyle/>
          <a:p>
            <a:fld id="{B5CEABB6-07DC-46E8-9B57-56EC44A396E5}" type="slidenum">
              <a:rPr lang="en-US" smtClean="0"/>
              <a:pPr/>
              <a:t>9</a:t>
            </a:fld>
            <a:endParaRPr lang="en-US"/>
          </a:p>
        </p:txBody>
      </p:sp>
      <p:sp>
        <p:nvSpPr>
          <p:cNvPr id="19" name="Content Placeholder 18">
            <a:extLst>
              <a:ext uri="{FF2B5EF4-FFF2-40B4-BE49-F238E27FC236}">
                <a16:creationId xmlns:a16="http://schemas.microsoft.com/office/drawing/2014/main" id="{4C9D49B9-6235-8A71-549B-68FF7D493E9F}"/>
              </a:ext>
            </a:extLst>
          </p:cNvPr>
          <p:cNvSpPr>
            <a:spLocks noGrp="1"/>
          </p:cNvSpPr>
          <p:nvPr>
            <p:ph sz="half" idx="2"/>
          </p:nvPr>
        </p:nvSpPr>
        <p:spPr>
          <a:xfrm>
            <a:off x="1966500" y="3042532"/>
            <a:ext cx="7868569" cy="1139824"/>
          </a:xfrm>
        </p:spPr>
        <p:txBody>
          <a:bodyPr/>
          <a:lstStyle/>
          <a:p>
            <a:r>
              <a:rPr lang="en-US" sz="1800" b="0" i="1" u="none" strike="noStrike" baseline="0">
                <a:solidFill>
                  <a:schemeClr val="accent4"/>
                </a:solidFill>
                <a:latin typeface="Calisto MT" panose="02040603050505030304" pitchFamily="18" charset="0"/>
              </a:rPr>
              <a:t>Facilitating a correctional system transition to a rehabilitative and therapeutic model. </a:t>
            </a:r>
            <a:endParaRPr lang="en-US">
              <a:solidFill>
                <a:schemeClr val="accent4"/>
              </a:solidFill>
            </a:endParaRPr>
          </a:p>
        </p:txBody>
      </p:sp>
    </p:spTree>
    <p:extLst>
      <p:ext uri="{BB962C8B-B14F-4D97-AF65-F5344CB8AC3E}">
        <p14:creationId xmlns:p14="http://schemas.microsoft.com/office/powerpoint/2010/main" val="429113945"/>
      </p:ext>
    </p:extLst>
  </p:cSld>
  <p:clrMapOvr>
    <a:masterClrMapping/>
  </p:clrMapOvr>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0826A023180B44BA6101696AEC87623" ma:contentTypeVersion="13" ma:contentTypeDescription="Create a new document." ma:contentTypeScope="" ma:versionID="51fd284d92efb81d808648e3e9411fa3">
  <xsd:schema xmlns:xsd="http://www.w3.org/2001/XMLSchema" xmlns:xs="http://www.w3.org/2001/XMLSchema" xmlns:p="http://schemas.microsoft.com/office/2006/metadata/properties" xmlns:ns2="0ec7355c-2cd9-46f6-b748-231cb65c3a82" xmlns:ns3="98a08799-a4b7-4fb3-9b23-e933c182410a" targetNamespace="http://schemas.microsoft.com/office/2006/metadata/properties" ma:root="true" ma:fieldsID="5c8c9dead6a4d5ca35d83b954f043219" ns2:_="" ns3:_="">
    <xsd:import namespace="0ec7355c-2cd9-46f6-b748-231cb65c3a82"/>
    <xsd:import namespace="98a08799-a4b7-4fb3-9b23-e933c182410a"/>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3:SharedWithUsers" minOccurs="0"/>
                <xsd:element ref="ns3:SharedWithDetail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ec7355c-2cd9-46f6-b748-231cb65c3a8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7c0b7209-8b30-4d9f-9476-6b035fe2b63b"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ObjectDetectorVersions" ma:index="20"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8a08799-a4b7-4fb3-9b23-e933c182410a"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efee1328-3d2e-4901-98df-9c30d42134a2}" ma:internalName="TaxCatchAll" ma:showField="CatchAllData" ma:web="98a08799-a4b7-4fb3-9b23-e933c182410a">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98a08799-a4b7-4fb3-9b23-e933c182410a" xsi:nil="true"/>
    <lcf76f155ced4ddcb4097134ff3c332f xmlns="0ec7355c-2cd9-46f6-b748-231cb65c3a82">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E38612B0-484D-43EC-BFF0-034DF82E508A}">
  <ds:schemaRefs>
    <ds:schemaRef ds:uri="http://schemas.microsoft.com/sharepoint/v3/contenttype/forms"/>
  </ds:schemaRefs>
</ds:datastoreItem>
</file>

<file path=customXml/itemProps2.xml><?xml version="1.0" encoding="utf-8"?>
<ds:datastoreItem xmlns:ds="http://schemas.openxmlformats.org/officeDocument/2006/customXml" ds:itemID="{4BEF7104-2B8A-46B5-B9E7-E8B4308BE97C}">
  <ds:schemaRefs>
    <ds:schemaRef ds:uri="0ec7355c-2cd9-46f6-b748-231cb65c3a82"/>
    <ds:schemaRef ds:uri="98a08799-a4b7-4fb3-9b23-e933c182410a"/>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BA4540F8-4AB0-4B8E-9D80-DBBF6B688A1C}">
  <ds:schemaRefs>
    <ds:schemaRef ds:uri="http://purl.org/dc/elements/1.1/"/>
    <ds:schemaRef ds:uri="http://schemas.microsoft.com/office/2006/metadata/properties"/>
    <ds:schemaRef ds:uri="0ec7355c-2cd9-46f6-b748-231cb65c3a82"/>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98a08799-a4b7-4fb3-9b23-e933c182410a"/>
    <ds:schemaRef ds:uri="http://www.w3.org/XML/1998/namespace"/>
    <ds:schemaRef ds:uri="http://purl.org/dc/dcmitype/"/>
  </ds:schemaRefs>
</ds:datastoreItem>
</file>

<file path=docMetadata/LabelInfo.xml><?xml version="1.0" encoding="utf-8"?>
<clbl:labelList xmlns:clbl="http://schemas.microsoft.com/office/2020/mipLabelMetadata">
  <clbl:label id="{3847dec6-63b2-43f9-a6d0-58a40aaa1a10}" enabled="0" method="" siteId="{3847dec6-63b2-43f9-a6d0-58a40aaa1a10}" removed="1"/>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{64C0C5CC-69F7-4DA1-B320-C3643303DC87}tf16411174_win32</Template>
  <TotalTime>0</TotalTime>
  <Words>1468</Words>
  <Application>Microsoft Office PowerPoint</Application>
  <PresentationFormat>Widescreen</PresentationFormat>
  <Paragraphs>138</Paragraphs>
  <Slides>13</Slides>
  <Notes>13</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13</vt:i4>
      </vt:variant>
    </vt:vector>
  </HeadingPairs>
  <TitlesOfParts>
    <vt:vector size="19" baseType="lpstr">
      <vt:lpstr>Arial</vt:lpstr>
      <vt:lpstr>Calibri</vt:lpstr>
      <vt:lpstr>Calisto MT</vt:lpstr>
      <vt:lpstr>Segoe UI</vt:lpstr>
      <vt:lpstr>Sylfaen</vt:lpstr>
      <vt:lpstr>Office Theme</vt:lpstr>
      <vt:lpstr>2024-2025  Strategic Plan</vt:lpstr>
      <vt:lpstr>Agenda</vt:lpstr>
      <vt:lpstr>Mandate</vt:lpstr>
      <vt:lpstr>Mandate</vt:lpstr>
      <vt:lpstr>Mandate</vt:lpstr>
      <vt:lpstr>Mandate</vt:lpstr>
      <vt:lpstr>HCSOC Strategic  Priorities</vt:lpstr>
      <vt:lpstr>Guideposts  Standards and principles the Commission will use to guide their inquiry into Reentry and Diversion </vt:lpstr>
      <vt:lpstr>Rehabilitation</vt:lpstr>
      <vt:lpstr>Population Limits</vt:lpstr>
      <vt:lpstr>Reentry</vt:lpstr>
      <vt:lpstr>Oversight</vt:lpstr>
      <vt:lpstr>Mahalo!</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2023-2024 Strategic Plan</dc:title>
  <dc:creator>Christin Johnson</dc:creator>
  <cp:lastModifiedBy>Choe, George</cp:lastModifiedBy>
  <cp:revision>1</cp:revision>
  <cp:lastPrinted>2023-11-15T23:18:51Z</cp:lastPrinted>
  <dcterms:created xsi:type="dcterms:W3CDTF">2023-01-19T07:51:34Z</dcterms:created>
  <dcterms:modified xsi:type="dcterms:W3CDTF">2023-11-15T23:19:24Z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0x01010050826A023180B44BA6101696AEC87623</vt:lpwstr>
  </property>
  <property fmtid="{D5CDD505-2E9C-101B-9397-08002B2CF9AE}" pid="3" name="MediaServiceImageTags">
    <vt:lpwstr/>
  </property>
</Properties>
</file>